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6" r:id="rId10"/>
    <p:sldId id="265" r:id="rId11"/>
    <p:sldId id="267" r:id="rId12"/>
    <p:sldId id="268" r:id="rId13"/>
    <p:sldId id="260" r:id="rId1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40" autoAdjust="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810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/>
      <c:lineChart>
        <c:grouping val="standard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trendline>
            <c:trendlineType val="linear"/>
          </c:trendline>
          <c:cat>
            <c:strRef>
              <c:f>Arkusz1!$A$2:$A$5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Seria 2</c:v>
                </c:pt>
              </c:strCache>
            </c:strRef>
          </c:tx>
          <c:cat>
            <c:strRef>
              <c:f>Arkusz1!$A$2:$A$5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Seria 3</c:v>
                </c:pt>
              </c:strCache>
            </c:strRef>
          </c:tx>
          <c:cat>
            <c:strRef>
              <c:f>Arkusz1!$A$2:$A$5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marker val="1"/>
        <c:axId val="68096768"/>
        <c:axId val="68098304"/>
      </c:lineChart>
      <c:catAx>
        <c:axId val="68096768"/>
        <c:scaling>
          <c:orientation val="minMax"/>
        </c:scaling>
        <c:delete val="1"/>
        <c:axPos val="b"/>
        <c:tickLblPos val="nextTo"/>
        <c:crossAx val="68098304"/>
        <c:crosses val="autoZero"/>
        <c:auto val="1"/>
        <c:lblAlgn val="ctr"/>
        <c:lblOffset val="100"/>
      </c:catAx>
      <c:valAx>
        <c:axId val="68098304"/>
        <c:scaling>
          <c:orientation val="minMax"/>
        </c:scaling>
        <c:axPos val="l"/>
        <c:majorGridlines/>
        <c:numFmt formatCode="General" sourceLinked="1"/>
        <c:tickLblPos val="nextTo"/>
        <c:crossAx val="6809676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pl-PL"/>
    </a:p>
  </c:txPr>
  <c:externalData r:id="rId1"/>
</c:chartSpace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B9084A-CF47-42AE-B3D8-91CD0194409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9DE0A067-5D99-42D1-9D53-25D4D1FA415A}">
      <dgm:prSet phldrT="[Tekst]"/>
      <dgm:spPr/>
      <dgm:t>
        <a:bodyPr/>
        <a:lstStyle/>
        <a:p>
          <a:r>
            <a:rPr lang="pl-PL" dirty="0" smtClean="0"/>
            <a:t>Poznawczy</a:t>
          </a:r>
          <a:endParaRPr lang="pl-PL" dirty="0"/>
        </a:p>
      </dgm:t>
    </dgm:pt>
    <dgm:pt modelId="{6C6E8D61-D0F8-493D-8A61-608EA46B525E}" type="parTrans" cxnId="{7F7A8A19-77C8-46BF-B9F9-791F84B954B3}">
      <dgm:prSet/>
      <dgm:spPr/>
      <dgm:t>
        <a:bodyPr/>
        <a:lstStyle/>
        <a:p>
          <a:endParaRPr lang="pl-PL"/>
        </a:p>
      </dgm:t>
    </dgm:pt>
    <dgm:pt modelId="{A66B0029-1592-42B3-894F-8B27BD13C888}" type="sibTrans" cxnId="{7F7A8A19-77C8-46BF-B9F9-791F84B954B3}">
      <dgm:prSet/>
      <dgm:spPr/>
      <dgm:t>
        <a:bodyPr/>
        <a:lstStyle/>
        <a:p>
          <a:endParaRPr lang="pl-PL"/>
        </a:p>
      </dgm:t>
    </dgm:pt>
    <dgm:pt modelId="{B46B6229-44A3-4766-AF8D-8815DA2A103E}">
      <dgm:prSet phldrT="[Tekst]"/>
      <dgm:spPr/>
      <dgm:t>
        <a:bodyPr/>
        <a:lstStyle/>
        <a:p>
          <a:r>
            <a:rPr lang="pl-PL" dirty="0" smtClean="0"/>
            <a:t>Opis mechanizmu kształtowania się zjawisk</a:t>
          </a:r>
          <a:endParaRPr lang="pl-PL" dirty="0"/>
        </a:p>
      </dgm:t>
    </dgm:pt>
    <dgm:pt modelId="{4EB92859-1512-43CB-9B44-5EFE4A16D514}" type="parTrans" cxnId="{97E9827A-CB0B-4B04-A904-39030C7AE3DD}">
      <dgm:prSet/>
      <dgm:spPr/>
      <dgm:t>
        <a:bodyPr/>
        <a:lstStyle/>
        <a:p>
          <a:endParaRPr lang="pl-PL"/>
        </a:p>
      </dgm:t>
    </dgm:pt>
    <dgm:pt modelId="{99913CE6-87F3-4324-A220-781B9BB28E22}" type="sibTrans" cxnId="{97E9827A-CB0B-4B04-A904-39030C7AE3DD}">
      <dgm:prSet/>
      <dgm:spPr/>
      <dgm:t>
        <a:bodyPr/>
        <a:lstStyle/>
        <a:p>
          <a:endParaRPr lang="pl-PL"/>
        </a:p>
      </dgm:t>
    </dgm:pt>
    <dgm:pt modelId="{D3D8E0ED-AD70-41FC-A0C0-22219C28088E}">
      <dgm:prSet phldrT="[Tekst]"/>
      <dgm:spPr/>
      <dgm:t>
        <a:bodyPr/>
        <a:lstStyle/>
        <a:p>
          <a:r>
            <a:rPr lang="pl-PL" dirty="0" smtClean="0"/>
            <a:t>Predyktywny</a:t>
          </a:r>
          <a:endParaRPr lang="pl-PL" dirty="0"/>
        </a:p>
      </dgm:t>
    </dgm:pt>
    <dgm:pt modelId="{8A5A5741-0E46-42A5-973B-82753997E306}" type="parTrans" cxnId="{8072F9B9-0FD9-404A-9B4F-C7AA7ADF90F0}">
      <dgm:prSet/>
      <dgm:spPr/>
      <dgm:t>
        <a:bodyPr/>
        <a:lstStyle/>
        <a:p>
          <a:endParaRPr lang="pl-PL"/>
        </a:p>
      </dgm:t>
    </dgm:pt>
    <dgm:pt modelId="{A33B2805-DF04-484B-8194-1538EEC8060A}" type="sibTrans" cxnId="{8072F9B9-0FD9-404A-9B4F-C7AA7ADF90F0}">
      <dgm:prSet/>
      <dgm:spPr/>
      <dgm:t>
        <a:bodyPr/>
        <a:lstStyle/>
        <a:p>
          <a:endParaRPr lang="pl-PL"/>
        </a:p>
      </dgm:t>
    </dgm:pt>
    <dgm:pt modelId="{A5DD9D12-CF3F-47BF-83ED-0D3519B37801}">
      <dgm:prSet phldrT="[Tekst]"/>
      <dgm:spPr/>
      <dgm:t>
        <a:bodyPr/>
        <a:lstStyle/>
        <a:p>
          <a:r>
            <a:rPr lang="pl-PL" dirty="0" smtClean="0"/>
            <a:t>Przewidywanie dalszego  przebiegu zjawisk</a:t>
          </a:r>
          <a:endParaRPr lang="pl-PL" dirty="0"/>
        </a:p>
      </dgm:t>
    </dgm:pt>
    <dgm:pt modelId="{6F39C547-2E4B-495B-A8AE-A65473ACC18C}" type="parTrans" cxnId="{84728FBF-3C6D-4536-B86C-6EF12E7E630E}">
      <dgm:prSet/>
      <dgm:spPr/>
      <dgm:t>
        <a:bodyPr/>
        <a:lstStyle/>
        <a:p>
          <a:endParaRPr lang="pl-PL"/>
        </a:p>
      </dgm:t>
    </dgm:pt>
    <dgm:pt modelId="{DFEAC390-CFCB-4A50-8F9F-D643586DAE22}" type="sibTrans" cxnId="{84728FBF-3C6D-4536-B86C-6EF12E7E630E}">
      <dgm:prSet/>
      <dgm:spPr/>
      <dgm:t>
        <a:bodyPr/>
        <a:lstStyle/>
        <a:p>
          <a:endParaRPr lang="pl-PL"/>
        </a:p>
      </dgm:t>
    </dgm:pt>
    <dgm:pt modelId="{08FE605C-2DF6-4BE2-B2B8-2E14DB379E9F}">
      <dgm:prSet phldrT="[Tekst]"/>
      <dgm:spPr/>
      <dgm:t>
        <a:bodyPr/>
        <a:lstStyle/>
        <a:p>
          <a:r>
            <a:rPr lang="pl-PL" dirty="0" smtClean="0"/>
            <a:t>Decyzyjny</a:t>
          </a:r>
          <a:endParaRPr lang="pl-PL" dirty="0"/>
        </a:p>
      </dgm:t>
    </dgm:pt>
    <dgm:pt modelId="{6EFEC184-9EDF-4D18-A417-5548E1636630}" type="parTrans" cxnId="{43AEF930-4782-4290-BE83-7C9F5E323160}">
      <dgm:prSet/>
      <dgm:spPr/>
      <dgm:t>
        <a:bodyPr/>
        <a:lstStyle/>
        <a:p>
          <a:endParaRPr lang="pl-PL"/>
        </a:p>
      </dgm:t>
    </dgm:pt>
    <dgm:pt modelId="{25A2B89E-DA5C-4E2F-931A-D67652E14ADB}" type="sibTrans" cxnId="{43AEF930-4782-4290-BE83-7C9F5E323160}">
      <dgm:prSet/>
      <dgm:spPr/>
      <dgm:t>
        <a:bodyPr/>
        <a:lstStyle/>
        <a:p>
          <a:endParaRPr lang="pl-PL"/>
        </a:p>
      </dgm:t>
    </dgm:pt>
    <dgm:pt modelId="{AFD05014-A7C4-4553-A7AE-E9C12B965E09}">
      <dgm:prSet phldrT="[Tekst]"/>
      <dgm:spPr/>
      <dgm:t>
        <a:bodyPr/>
        <a:lstStyle/>
        <a:p>
          <a:r>
            <a:rPr lang="pl-PL" dirty="0" smtClean="0"/>
            <a:t>Sterowanie przebiegiem zjawisk ekonomicznych</a:t>
          </a:r>
          <a:endParaRPr lang="pl-PL" dirty="0"/>
        </a:p>
      </dgm:t>
    </dgm:pt>
    <dgm:pt modelId="{BDA69F97-F9EB-45CE-BEBA-E3B5A6D87F9A}" type="parTrans" cxnId="{F7932677-53CF-446B-8ED5-2DA3B8AA2ECB}">
      <dgm:prSet/>
      <dgm:spPr/>
      <dgm:t>
        <a:bodyPr/>
        <a:lstStyle/>
        <a:p>
          <a:endParaRPr lang="pl-PL"/>
        </a:p>
      </dgm:t>
    </dgm:pt>
    <dgm:pt modelId="{57F865FC-2BD0-4EB5-8567-E319011FBA1B}" type="sibTrans" cxnId="{F7932677-53CF-446B-8ED5-2DA3B8AA2ECB}">
      <dgm:prSet/>
      <dgm:spPr/>
      <dgm:t>
        <a:bodyPr/>
        <a:lstStyle/>
        <a:p>
          <a:endParaRPr lang="pl-PL"/>
        </a:p>
      </dgm:t>
    </dgm:pt>
    <dgm:pt modelId="{1ECBC66E-9865-4BD4-A045-0DE70C12A367}" type="pres">
      <dgm:prSet presAssocID="{9CB9084A-CF47-42AE-B3D8-91CD0194409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232DBFD4-4731-4A18-91B7-CB05F6EC89C5}" type="pres">
      <dgm:prSet presAssocID="{9DE0A067-5D99-42D1-9D53-25D4D1FA415A}" presName="linNode" presStyleCnt="0"/>
      <dgm:spPr/>
    </dgm:pt>
    <dgm:pt modelId="{8D77AF1E-54D0-4F75-8203-FF3FE15EB8B4}" type="pres">
      <dgm:prSet presAssocID="{9DE0A067-5D99-42D1-9D53-25D4D1FA415A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5885C44-D409-4D34-ABD5-A8AEE8FA08BC}" type="pres">
      <dgm:prSet presAssocID="{9DE0A067-5D99-42D1-9D53-25D4D1FA415A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24E3C15-0AF8-4432-8668-565947EDA4A8}" type="pres">
      <dgm:prSet presAssocID="{A66B0029-1592-42B3-894F-8B27BD13C888}" presName="sp" presStyleCnt="0"/>
      <dgm:spPr/>
    </dgm:pt>
    <dgm:pt modelId="{8A357C9F-55C5-4B33-8184-323E9E84822F}" type="pres">
      <dgm:prSet presAssocID="{D3D8E0ED-AD70-41FC-A0C0-22219C28088E}" presName="linNode" presStyleCnt="0"/>
      <dgm:spPr/>
    </dgm:pt>
    <dgm:pt modelId="{C4CD5F03-1043-4912-BE27-DEA77CF401C0}" type="pres">
      <dgm:prSet presAssocID="{D3D8E0ED-AD70-41FC-A0C0-22219C28088E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9B338CD-647C-45BC-98D8-21A57FCE9EC8}" type="pres">
      <dgm:prSet presAssocID="{D3D8E0ED-AD70-41FC-A0C0-22219C28088E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7D27CC6-99ED-4B13-A77D-77928E8BE709}" type="pres">
      <dgm:prSet presAssocID="{A33B2805-DF04-484B-8194-1538EEC8060A}" presName="sp" presStyleCnt="0"/>
      <dgm:spPr/>
    </dgm:pt>
    <dgm:pt modelId="{6FE8E472-5A1A-4AB8-8350-3A6DE772C1FA}" type="pres">
      <dgm:prSet presAssocID="{08FE605C-2DF6-4BE2-B2B8-2E14DB379E9F}" presName="linNode" presStyleCnt="0"/>
      <dgm:spPr/>
    </dgm:pt>
    <dgm:pt modelId="{AC70E502-3AF3-4D5C-99FA-D9CD6B418812}" type="pres">
      <dgm:prSet presAssocID="{08FE605C-2DF6-4BE2-B2B8-2E14DB379E9F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1B273DC-7D3E-4272-B57A-93B7E3663DB3}" type="pres">
      <dgm:prSet presAssocID="{08FE605C-2DF6-4BE2-B2B8-2E14DB379E9F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9E142E83-EFDA-4556-99F5-69DD5CB0DBDF}" type="presOf" srcId="{9DE0A067-5D99-42D1-9D53-25D4D1FA415A}" destId="{8D77AF1E-54D0-4F75-8203-FF3FE15EB8B4}" srcOrd="0" destOrd="0" presId="urn:microsoft.com/office/officeart/2005/8/layout/vList5"/>
    <dgm:cxn modelId="{F83441D2-EE8C-44A3-8A63-1834F0FFEE69}" type="presOf" srcId="{AFD05014-A7C4-4553-A7AE-E9C12B965E09}" destId="{C1B273DC-7D3E-4272-B57A-93B7E3663DB3}" srcOrd="0" destOrd="0" presId="urn:microsoft.com/office/officeart/2005/8/layout/vList5"/>
    <dgm:cxn modelId="{F395A2AA-817C-44D4-A0CE-1860F8FC4DD3}" type="presOf" srcId="{9CB9084A-CF47-42AE-B3D8-91CD0194409D}" destId="{1ECBC66E-9865-4BD4-A045-0DE70C12A367}" srcOrd="0" destOrd="0" presId="urn:microsoft.com/office/officeart/2005/8/layout/vList5"/>
    <dgm:cxn modelId="{F3F2AE0C-D01F-480D-819C-1B13F9497C73}" type="presOf" srcId="{08FE605C-2DF6-4BE2-B2B8-2E14DB379E9F}" destId="{AC70E502-3AF3-4D5C-99FA-D9CD6B418812}" srcOrd="0" destOrd="0" presId="urn:microsoft.com/office/officeart/2005/8/layout/vList5"/>
    <dgm:cxn modelId="{E084D166-8D57-4DFC-881D-1F978136AB9A}" type="presOf" srcId="{A5DD9D12-CF3F-47BF-83ED-0D3519B37801}" destId="{19B338CD-647C-45BC-98D8-21A57FCE9EC8}" srcOrd="0" destOrd="0" presId="urn:microsoft.com/office/officeart/2005/8/layout/vList5"/>
    <dgm:cxn modelId="{43AEF930-4782-4290-BE83-7C9F5E323160}" srcId="{9CB9084A-CF47-42AE-B3D8-91CD0194409D}" destId="{08FE605C-2DF6-4BE2-B2B8-2E14DB379E9F}" srcOrd="2" destOrd="0" parTransId="{6EFEC184-9EDF-4D18-A417-5548E1636630}" sibTransId="{25A2B89E-DA5C-4E2F-931A-D67652E14ADB}"/>
    <dgm:cxn modelId="{8072F9B9-0FD9-404A-9B4F-C7AA7ADF90F0}" srcId="{9CB9084A-CF47-42AE-B3D8-91CD0194409D}" destId="{D3D8E0ED-AD70-41FC-A0C0-22219C28088E}" srcOrd="1" destOrd="0" parTransId="{8A5A5741-0E46-42A5-973B-82753997E306}" sibTransId="{A33B2805-DF04-484B-8194-1538EEC8060A}"/>
    <dgm:cxn modelId="{84728FBF-3C6D-4536-B86C-6EF12E7E630E}" srcId="{D3D8E0ED-AD70-41FC-A0C0-22219C28088E}" destId="{A5DD9D12-CF3F-47BF-83ED-0D3519B37801}" srcOrd="0" destOrd="0" parTransId="{6F39C547-2E4B-495B-A8AE-A65473ACC18C}" sibTransId="{DFEAC390-CFCB-4A50-8F9F-D643586DAE22}"/>
    <dgm:cxn modelId="{D6E834E1-2597-4163-AFBC-5F327560C303}" type="presOf" srcId="{D3D8E0ED-AD70-41FC-A0C0-22219C28088E}" destId="{C4CD5F03-1043-4912-BE27-DEA77CF401C0}" srcOrd="0" destOrd="0" presId="urn:microsoft.com/office/officeart/2005/8/layout/vList5"/>
    <dgm:cxn modelId="{5D46213E-5E48-4A1F-86BE-162793354242}" type="presOf" srcId="{B46B6229-44A3-4766-AF8D-8815DA2A103E}" destId="{65885C44-D409-4D34-ABD5-A8AEE8FA08BC}" srcOrd="0" destOrd="0" presId="urn:microsoft.com/office/officeart/2005/8/layout/vList5"/>
    <dgm:cxn modelId="{F7932677-53CF-446B-8ED5-2DA3B8AA2ECB}" srcId="{08FE605C-2DF6-4BE2-B2B8-2E14DB379E9F}" destId="{AFD05014-A7C4-4553-A7AE-E9C12B965E09}" srcOrd="0" destOrd="0" parTransId="{BDA69F97-F9EB-45CE-BEBA-E3B5A6D87F9A}" sibTransId="{57F865FC-2BD0-4EB5-8567-E319011FBA1B}"/>
    <dgm:cxn modelId="{97E9827A-CB0B-4B04-A904-39030C7AE3DD}" srcId="{9DE0A067-5D99-42D1-9D53-25D4D1FA415A}" destId="{B46B6229-44A3-4766-AF8D-8815DA2A103E}" srcOrd="0" destOrd="0" parTransId="{4EB92859-1512-43CB-9B44-5EFE4A16D514}" sibTransId="{99913CE6-87F3-4324-A220-781B9BB28E22}"/>
    <dgm:cxn modelId="{7F7A8A19-77C8-46BF-B9F9-791F84B954B3}" srcId="{9CB9084A-CF47-42AE-B3D8-91CD0194409D}" destId="{9DE0A067-5D99-42D1-9D53-25D4D1FA415A}" srcOrd="0" destOrd="0" parTransId="{6C6E8D61-D0F8-493D-8A61-608EA46B525E}" sibTransId="{A66B0029-1592-42B3-894F-8B27BD13C888}"/>
    <dgm:cxn modelId="{E451B8CE-9111-4EC9-BD37-45A60ED28216}" type="presParOf" srcId="{1ECBC66E-9865-4BD4-A045-0DE70C12A367}" destId="{232DBFD4-4731-4A18-91B7-CB05F6EC89C5}" srcOrd="0" destOrd="0" presId="urn:microsoft.com/office/officeart/2005/8/layout/vList5"/>
    <dgm:cxn modelId="{C622E273-5C3D-4BFD-AE3B-CD0A30BDEB71}" type="presParOf" srcId="{232DBFD4-4731-4A18-91B7-CB05F6EC89C5}" destId="{8D77AF1E-54D0-4F75-8203-FF3FE15EB8B4}" srcOrd="0" destOrd="0" presId="urn:microsoft.com/office/officeart/2005/8/layout/vList5"/>
    <dgm:cxn modelId="{6D160CBF-8E72-4942-9095-7037A9B6ECB0}" type="presParOf" srcId="{232DBFD4-4731-4A18-91B7-CB05F6EC89C5}" destId="{65885C44-D409-4D34-ABD5-A8AEE8FA08BC}" srcOrd="1" destOrd="0" presId="urn:microsoft.com/office/officeart/2005/8/layout/vList5"/>
    <dgm:cxn modelId="{01FFE99E-B2FA-48B1-BD7F-0AE62E96E17F}" type="presParOf" srcId="{1ECBC66E-9865-4BD4-A045-0DE70C12A367}" destId="{324E3C15-0AF8-4432-8668-565947EDA4A8}" srcOrd="1" destOrd="0" presId="urn:microsoft.com/office/officeart/2005/8/layout/vList5"/>
    <dgm:cxn modelId="{39C1ED76-1B1D-4432-B7B0-6FF15BAF9D63}" type="presParOf" srcId="{1ECBC66E-9865-4BD4-A045-0DE70C12A367}" destId="{8A357C9F-55C5-4B33-8184-323E9E84822F}" srcOrd="2" destOrd="0" presId="urn:microsoft.com/office/officeart/2005/8/layout/vList5"/>
    <dgm:cxn modelId="{A4B4B917-5DF6-4113-8300-60C82F5A4F05}" type="presParOf" srcId="{8A357C9F-55C5-4B33-8184-323E9E84822F}" destId="{C4CD5F03-1043-4912-BE27-DEA77CF401C0}" srcOrd="0" destOrd="0" presId="urn:microsoft.com/office/officeart/2005/8/layout/vList5"/>
    <dgm:cxn modelId="{33D5B231-9F8D-417F-8A49-0030B97B0A97}" type="presParOf" srcId="{8A357C9F-55C5-4B33-8184-323E9E84822F}" destId="{19B338CD-647C-45BC-98D8-21A57FCE9EC8}" srcOrd="1" destOrd="0" presId="urn:microsoft.com/office/officeart/2005/8/layout/vList5"/>
    <dgm:cxn modelId="{3508126B-DE79-490C-882F-946283107472}" type="presParOf" srcId="{1ECBC66E-9865-4BD4-A045-0DE70C12A367}" destId="{17D27CC6-99ED-4B13-A77D-77928E8BE709}" srcOrd="3" destOrd="0" presId="urn:microsoft.com/office/officeart/2005/8/layout/vList5"/>
    <dgm:cxn modelId="{792DDB92-6DF7-445E-83ED-181252F27D8A}" type="presParOf" srcId="{1ECBC66E-9865-4BD4-A045-0DE70C12A367}" destId="{6FE8E472-5A1A-4AB8-8350-3A6DE772C1FA}" srcOrd="4" destOrd="0" presId="urn:microsoft.com/office/officeart/2005/8/layout/vList5"/>
    <dgm:cxn modelId="{1FCE071B-AD41-4539-AD72-1BE156B44D00}" type="presParOf" srcId="{6FE8E472-5A1A-4AB8-8350-3A6DE772C1FA}" destId="{AC70E502-3AF3-4D5C-99FA-D9CD6B418812}" srcOrd="0" destOrd="0" presId="urn:microsoft.com/office/officeart/2005/8/layout/vList5"/>
    <dgm:cxn modelId="{96A94E2B-16F0-4124-8656-8AB7E3F8C3E0}" type="presParOf" srcId="{6FE8E472-5A1A-4AB8-8350-3A6DE772C1FA}" destId="{C1B273DC-7D3E-4272-B57A-93B7E3663DB3}" srcOrd="1" destOrd="0" presId="urn:microsoft.com/office/officeart/2005/8/layout/vList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49456F-FB90-4677-A994-67C93DCBE976}" type="doc">
      <dgm:prSet loTypeId="urn:microsoft.com/office/officeart/2005/8/layout/vList3" loCatId="list" qsTypeId="urn:microsoft.com/office/officeart/2005/8/quickstyle/3d7" qsCatId="3D" csTypeId="urn:microsoft.com/office/officeart/2005/8/colors/accent1_2" csCatId="accent1" phldr="1"/>
      <dgm:spPr/>
    </dgm:pt>
    <dgm:pt modelId="{EA39770D-5743-4E89-A65C-4BB407AA8E72}">
      <dgm:prSet phldrT="[Tekst]"/>
      <dgm:spPr/>
      <dgm:t>
        <a:bodyPr/>
        <a:lstStyle/>
        <a:p>
          <a:r>
            <a:rPr lang="pl-PL" dirty="0" smtClean="0"/>
            <a:t>Zmienną objaśnianą</a:t>
          </a:r>
          <a:endParaRPr lang="pl-PL" dirty="0"/>
        </a:p>
      </dgm:t>
    </dgm:pt>
    <dgm:pt modelId="{43EDB34E-C1ED-4CA3-8CA0-9475D5F75B4B}" type="parTrans" cxnId="{2FC05FE2-19A0-4580-B7FB-85CAF1CBB612}">
      <dgm:prSet/>
      <dgm:spPr/>
      <dgm:t>
        <a:bodyPr/>
        <a:lstStyle/>
        <a:p>
          <a:endParaRPr lang="pl-PL"/>
        </a:p>
      </dgm:t>
    </dgm:pt>
    <dgm:pt modelId="{31C8E848-FA05-4398-874F-25C779B1E43B}" type="sibTrans" cxnId="{2FC05FE2-19A0-4580-B7FB-85CAF1CBB612}">
      <dgm:prSet/>
      <dgm:spPr/>
      <dgm:t>
        <a:bodyPr/>
        <a:lstStyle/>
        <a:p>
          <a:endParaRPr lang="pl-PL"/>
        </a:p>
      </dgm:t>
    </dgm:pt>
    <dgm:pt modelId="{AEB02BF8-6FBF-49DC-BF0F-6C046D540B91}">
      <dgm:prSet phldrT="[Tekst]"/>
      <dgm:spPr/>
      <dgm:t>
        <a:bodyPr/>
        <a:lstStyle/>
        <a:p>
          <a:r>
            <a:rPr lang="pl-PL" dirty="0" smtClean="0"/>
            <a:t>Zmienne objaśniające (nie losowe lub losowe)- czyli takie, które mają ustaloną treść  ekonomiczną</a:t>
          </a:r>
          <a:endParaRPr lang="pl-PL" dirty="0"/>
        </a:p>
      </dgm:t>
    </dgm:pt>
    <dgm:pt modelId="{34901F68-71F8-42E3-88ED-401E50374254}" type="parTrans" cxnId="{FB9CFECA-CA1C-4463-80AB-DF84B8351413}">
      <dgm:prSet/>
      <dgm:spPr/>
      <dgm:t>
        <a:bodyPr/>
        <a:lstStyle/>
        <a:p>
          <a:endParaRPr lang="pl-PL"/>
        </a:p>
      </dgm:t>
    </dgm:pt>
    <dgm:pt modelId="{D32E3968-250D-4E52-9A0C-CABA86D68C00}" type="sibTrans" cxnId="{FB9CFECA-CA1C-4463-80AB-DF84B8351413}">
      <dgm:prSet/>
      <dgm:spPr/>
      <dgm:t>
        <a:bodyPr/>
        <a:lstStyle/>
        <a:p>
          <a:endParaRPr lang="pl-PL"/>
        </a:p>
      </dgm:t>
    </dgm:pt>
    <dgm:pt modelId="{E29CCC6B-15FC-40B6-B96B-A2D3D934CDC8}">
      <dgm:prSet/>
      <dgm:spPr/>
      <dgm:t>
        <a:bodyPr/>
        <a:lstStyle/>
        <a:p>
          <a:r>
            <a:rPr lang="pl-PL" dirty="0" smtClean="0"/>
            <a:t>Parametry strukturalne</a:t>
          </a:r>
          <a:endParaRPr lang="pl-PL" dirty="0" smtClean="0"/>
        </a:p>
      </dgm:t>
    </dgm:pt>
    <dgm:pt modelId="{09992A86-F867-4C16-8E2F-202827316889}" type="parTrans" cxnId="{C7A7E38A-B185-4331-8A29-7BDA9AD8E308}">
      <dgm:prSet/>
      <dgm:spPr/>
      <dgm:t>
        <a:bodyPr/>
        <a:lstStyle/>
        <a:p>
          <a:endParaRPr lang="pl-PL"/>
        </a:p>
      </dgm:t>
    </dgm:pt>
    <dgm:pt modelId="{97307BDD-052B-490D-B63F-03C9DB7DC978}" type="sibTrans" cxnId="{C7A7E38A-B185-4331-8A29-7BDA9AD8E308}">
      <dgm:prSet/>
      <dgm:spPr/>
      <dgm:t>
        <a:bodyPr/>
        <a:lstStyle/>
        <a:p>
          <a:endParaRPr lang="pl-PL"/>
        </a:p>
      </dgm:t>
    </dgm:pt>
    <dgm:pt modelId="{4061302F-CB63-4EA9-9EA5-5CF91BD37EB2}">
      <dgm:prSet/>
      <dgm:spPr/>
      <dgm:t>
        <a:bodyPr/>
        <a:lstStyle/>
        <a:p>
          <a:r>
            <a:rPr lang="pl-PL" dirty="0" smtClean="0"/>
            <a:t>Składnik losowy</a:t>
          </a:r>
          <a:endParaRPr lang="pl-PL" dirty="0" smtClean="0"/>
        </a:p>
      </dgm:t>
    </dgm:pt>
    <dgm:pt modelId="{548EF620-4916-484A-A5F6-67CC9F286465}" type="parTrans" cxnId="{CCF37257-2347-4699-B3BD-FFCF8AD1DF2A}">
      <dgm:prSet/>
      <dgm:spPr/>
      <dgm:t>
        <a:bodyPr/>
        <a:lstStyle/>
        <a:p>
          <a:endParaRPr lang="pl-PL"/>
        </a:p>
      </dgm:t>
    </dgm:pt>
    <dgm:pt modelId="{F58C75E9-0880-432F-A7B2-451184843723}" type="sibTrans" cxnId="{CCF37257-2347-4699-B3BD-FFCF8AD1DF2A}">
      <dgm:prSet/>
      <dgm:spPr/>
      <dgm:t>
        <a:bodyPr/>
        <a:lstStyle/>
        <a:p>
          <a:endParaRPr lang="pl-PL"/>
        </a:p>
      </dgm:t>
    </dgm:pt>
    <dgm:pt modelId="{29204187-561D-4C16-BEF0-0229EF368FAB}" type="pres">
      <dgm:prSet presAssocID="{2449456F-FB90-4677-A994-67C93DCBE976}" presName="linearFlow" presStyleCnt="0">
        <dgm:presLayoutVars>
          <dgm:dir/>
          <dgm:resizeHandles val="exact"/>
        </dgm:presLayoutVars>
      </dgm:prSet>
      <dgm:spPr/>
    </dgm:pt>
    <dgm:pt modelId="{00CCCEE0-83B1-444A-B5E1-A22B35383179}" type="pres">
      <dgm:prSet presAssocID="{EA39770D-5743-4E89-A65C-4BB407AA8E72}" presName="composite" presStyleCnt="0"/>
      <dgm:spPr/>
    </dgm:pt>
    <dgm:pt modelId="{53B28C0E-C52D-4A34-BDE4-157C3FD93B73}" type="pres">
      <dgm:prSet presAssocID="{EA39770D-5743-4E89-A65C-4BB407AA8E72}" presName="imgShp" presStyleLbl="fgImgPlace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5C14984-37FC-4962-A725-591CCCC6890D}" type="pres">
      <dgm:prSet presAssocID="{EA39770D-5743-4E89-A65C-4BB407AA8E72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0FBB2A9-B6DC-4218-8A03-2903DF48E273}" type="pres">
      <dgm:prSet presAssocID="{31C8E848-FA05-4398-874F-25C779B1E43B}" presName="spacing" presStyleCnt="0"/>
      <dgm:spPr/>
    </dgm:pt>
    <dgm:pt modelId="{D5DB7836-7FC9-422D-A400-9B5E802A0BBF}" type="pres">
      <dgm:prSet presAssocID="{AEB02BF8-6FBF-49DC-BF0F-6C046D540B91}" presName="composite" presStyleCnt="0"/>
      <dgm:spPr/>
    </dgm:pt>
    <dgm:pt modelId="{0BBAC3A5-E7AC-47BD-917E-E7076FC069BF}" type="pres">
      <dgm:prSet presAssocID="{AEB02BF8-6FBF-49DC-BF0F-6C046D540B91}" presName="imgShp" presStyleLbl="fgImgPlace1" presStyleIdx="1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FE3F7EFC-3CCF-46E1-AD6C-45A995A58ED0}" type="pres">
      <dgm:prSet presAssocID="{AEB02BF8-6FBF-49DC-BF0F-6C046D540B91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CC130B4-B098-4839-8D89-E73FD5D6B5B2}" type="pres">
      <dgm:prSet presAssocID="{D32E3968-250D-4E52-9A0C-CABA86D68C00}" presName="spacing" presStyleCnt="0"/>
      <dgm:spPr/>
    </dgm:pt>
    <dgm:pt modelId="{7BA1603E-2147-4764-A7C7-7AF793CE3781}" type="pres">
      <dgm:prSet presAssocID="{4061302F-CB63-4EA9-9EA5-5CF91BD37EB2}" presName="composite" presStyleCnt="0"/>
      <dgm:spPr/>
    </dgm:pt>
    <dgm:pt modelId="{48E27BE3-6FD4-4D69-B4AB-40CCB787DBFA}" type="pres">
      <dgm:prSet presAssocID="{4061302F-CB63-4EA9-9EA5-5CF91BD37EB2}" presName="imgShp" presStyleLbl="fgImgPlace1" presStyleIdx="2" presStyleCnt="4" custLinFactNeighborX="1268" custLinFactNeighborY="-52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C96126D-B72F-4AAC-9CDB-053368B4526F}" type="pres">
      <dgm:prSet presAssocID="{4061302F-CB63-4EA9-9EA5-5CF91BD37EB2}" presName="txShp" presStyleLbl="node1" presStyleIdx="2" presStyleCnt="4" custLinFactY="29086" custLinFactNeighborX="-1002" custLinFactNeighborY="100000">
        <dgm:presLayoutVars>
          <dgm:bulletEnabled val="1"/>
        </dgm:presLayoutVars>
      </dgm:prSet>
      <dgm:spPr/>
    </dgm:pt>
    <dgm:pt modelId="{7B4E3425-2381-4467-BA63-7152813F700A}" type="pres">
      <dgm:prSet presAssocID="{F58C75E9-0880-432F-A7B2-451184843723}" presName="spacing" presStyleCnt="0"/>
      <dgm:spPr/>
    </dgm:pt>
    <dgm:pt modelId="{36B727A2-3C4C-4DE7-A5C4-2976070CD1B6}" type="pres">
      <dgm:prSet presAssocID="{E29CCC6B-15FC-40B6-B96B-A2D3D934CDC8}" presName="composite" presStyleCnt="0"/>
      <dgm:spPr/>
    </dgm:pt>
    <dgm:pt modelId="{FA6E220B-A6D3-437F-9028-0BFCCAE46E2E}" type="pres">
      <dgm:prSet presAssocID="{E29CCC6B-15FC-40B6-B96B-A2D3D934CDC8}" presName="imgShp" presStyleLbl="fgImgPlace1" presStyleIdx="3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1574E098-0B90-4B04-9EA8-C025106EE183}" type="pres">
      <dgm:prSet presAssocID="{E29CCC6B-15FC-40B6-B96B-A2D3D934CDC8}" presName="txShp" presStyleLbl="node1" presStyleIdx="3" presStyleCnt="4" custLinFactY="-37575" custLinFactNeighborX="303" custLinFactNeighborY="-100000">
        <dgm:presLayoutVars>
          <dgm:bulletEnabled val="1"/>
        </dgm:presLayoutVars>
      </dgm:prSet>
      <dgm:spPr/>
    </dgm:pt>
  </dgm:ptLst>
  <dgm:cxnLst>
    <dgm:cxn modelId="{869083A9-A54F-4115-B10C-009D20C61C71}" type="presOf" srcId="{AEB02BF8-6FBF-49DC-BF0F-6C046D540B91}" destId="{FE3F7EFC-3CCF-46E1-AD6C-45A995A58ED0}" srcOrd="0" destOrd="0" presId="urn:microsoft.com/office/officeart/2005/8/layout/vList3"/>
    <dgm:cxn modelId="{A75F20B3-CBB6-4EE4-AF3F-10D157D61F9A}" type="presOf" srcId="{EA39770D-5743-4E89-A65C-4BB407AA8E72}" destId="{45C14984-37FC-4962-A725-591CCCC6890D}" srcOrd="0" destOrd="0" presId="urn:microsoft.com/office/officeart/2005/8/layout/vList3"/>
    <dgm:cxn modelId="{CCF37257-2347-4699-B3BD-FFCF8AD1DF2A}" srcId="{2449456F-FB90-4677-A994-67C93DCBE976}" destId="{4061302F-CB63-4EA9-9EA5-5CF91BD37EB2}" srcOrd="2" destOrd="0" parTransId="{548EF620-4916-484A-A5F6-67CC9F286465}" sibTransId="{F58C75E9-0880-432F-A7B2-451184843723}"/>
    <dgm:cxn modelId="{8C27C169-F057-4CD3-8B89-8A19FD878C53}" type="presOf" srcId="{4061302F-CB63-4EA9-9EA5-5CF91BD37EB2}" destId="{4C96126D-B72F-4AAC-9CDB-053368B4526F}" srcOrd="0" destOrd="0" presId="urn:microsoft.com/office/officeart/2005/8/layout/vList3"/>
    <dgm:cxn modelId="{2FC05FE2-19A0-4580-B7FB-85CAF1CBB612}" srcId="{2449456F-FB90-4677-A994-67C93DCBE976}" destId="{EA39770D-5743-4E89-A65C-4BB407AA8E72}" srcOrd="0" destOrd="0" parTransId="{43EDB34E-C1ED-4CA3-8CA0-9475D5F75B4B}" sibTransId="{31C8E848-FA05-4398-874F-25C779B1E43B}"/>
    <dgm:cxn modelId="{C7A7E38A-B185-4331-8A29-7BDA9AD8E308}" srcId="{2449456F-FB90-4677-A994-67C93DCBE976}" destId="{E29CCC6B-15FC-40B6-B96B-A2D3D934CDC8}" srcOrd="3" destOrd="0" parTransId="{09992A86-F867-4C16-8E2F-202827316889}" sibTransId="{97307BDD-052B-490D-B63F-03C9DB7DC978}"/>
    <dgm:cxn modelId="{FB9CFECA-CA1C-4463-80AB-DF84B8351413}" srcId="{2449456F-FB90-4677-A994-67C93DCBE976}" destId="{AEB02BF8-6FBF-49DC-BF0F-6C046D540B91}" srcOrd="1" destOrd="0" parTransId="{34901F68-71F8-42E3-88ED-401E50374254}" sibTransId="{D32E3968-250D-4E52-9A0C-CABA86D68C00}"/>
    <dgm:cxn modelId="{AF53808D-5429-49FB-A523-E0D0D28D8F4F}" type="presOf" srcId="{E29CCC6B-15FC-40B6-B96B-A2D3D934CDC8}" destId="{1574E098-0B90-4B04-9EA8-C025106EE183}" srcOrd="0" destOrd="0" presId="urn:microsoft.com/office/officeart/2005/8/layout/vList3"/>
    <dgm:cxn modelId="{1598CFF5-8CDD-4270-A8E7-AF26B7790085}" type="presOf" srcId="{2449456F-FB90-4677-A994-67C93DCBE976}" destId="{29204187-561D-4C16-BEF0-0229EF368FAB}" srcOrd="0" destOrd="0" presId="urn:microsoft.com/office/officeart/2005/8/layout/vList3"/>
    <dgm:cxn modelId="{FA31F6B3-90E1-400D-A212-7A65F36DF91F}" type="presParOf" srcId="{29204187-561D-4C16-BEF0-0229EF368FAB}" destId="{00CCCEE0-83B1-444A-B5E1-A22B35383179}" srcOrd="0" destOrd="0" presId="urn:microsoft.com/office/officeart/2005/8/layout/vList3"/>
    <dgm:cxn modelId="{42D59E72-FA8A-40BE-AB4A-45EE704C15AB}" type="presParOf" srcId="{00CCCEE0-83B1-444A-B5E1-A22B35383179}" destId="{53B28C0E-C52D-4A34-BDE4-157C3FD93B73}" srcOrd="0" destOrd="0" presId="urn:microsoft.com/office/officeart/2005/8/layout/vList3"/>
    <dgm:cxn modelId="{7617A61A-AC8D-4681-8188-6E4F82E3B99E}" type="presParOf" srcId="{00CCCEE0-83B1-444A-B5E1-A22B35383179}" destId="{45C14984-37FC-4962-A725-591CCCC6890D}" srcOrd="1" destOrd="0" presId="urn:microsoft.com/office/officeart/2005/8/layout/vList3"/>
    <dgm:cxn modelId="{043E0E4C-8A9F-470F-A6FA-1F54E5CEFE2F}" type="presParOf" srcId="{29204187-561D-4C16-BEF0-0229EF368FAB}" destId="{A0FBB2A9-B6DC-4218-8A03-2903DF48E273}" srcOrd="1" destOrd="0" presId="urn:microsoft.com/office/officeart/2005/8/layout/vList3"/>
    <dgm:cxn modelId="{42667C18-4A7A-44BB-AF58-C5E86DAD9CE7}" type="presParOf" srcId="{29204187-561D-4C16-BEF0-0229EF368FAB}" destId="{D5DB7836-7FC9-422D-A400-9B5E802A0BBF}" srcOrd="2" destOrd="0" presId="urn:microsoft.com/office/officeart/2005/8/layout/vList3"/>
    <dgm:cxn modelId="{11BB8FBA-2105-42E3-A8A1-BF5EF8840F56}" type="presParOf" srcId="{D5DB7836-7FC9-422D-A400-9B5E802A0BBF}" destId="{0BBAC3A5-E7AC-47BD-917E-E7076FC069BF}" srcOrd="0" destOrd="0" presId="urn:microsoft.com/office/officeart/2005/8/layout/vList3"/>
    <dgm:cxn modelId="{7AFF2744-E05D-4E63-90A3-CBC1307A24CA}" type="presParOf" srcId="{D5DB7836-7FC9-422D-A400-9B5E802A0BBF}" destId="{FE3F7EFC-3CCF-46E1-AD6C-45A995A58ED0}" srcOrd="1" destOrd="0" presId="urn:microsoft.com/office/officeart/2005/8/layout/vList3"/>
    <dgm:cxn modelId="{C098F400-E686-49E3-BC2A-9962DD8E80D7}" type="presParOf" srcId="{29204187-561D-4C16-BEF0-0229EF368FAB}" destId="{2CC130B4-B098-4839-8D89-E73FD5D6B5B2}" srcOrd="3" destOrd="0" presId="urn:microsoft.com/office/officeart/2005/8/layout/vList3"/>
    <dgm:cxn modelId="{04519010-2F74-4DD0-B379-F2B265BD7982}" type="presParOf" srcId="{29204187-561D-4C16-BEF0-0229EF368FAB}" destId="{7BA1603E-2147-4764-A7C7-7AF793CE3781}" srcOrd="4" destOrd="0" presId="urn:microsoft.com/office/officeart/2005/8/layout/vList3"/>
    <dgm:cxn modelId="{4A91F7A6-5A80-43A7-A8F5-1A185727CADD}" type="presParOf" srcId="{7BA1603E-2147-4764-A7C7-7AF793CE3781}" destId="{48E27BE3-6FD4-4D69-B4AB-40CCB787DBFA}" srcOrd="0" destOrd="0" presId="urn:microsoft.com/office/officeart/2005/8/layout/vList3"/>
    <dgm:cxn modelId="{98751D2E-D794-4393-B84D-55C91E9375B8}" type="presParOf" srcId="{7BA1603E-2147-4764-A7C7-7AF793CE3781}" destId="{4C96126D-B72F-4AAC-9CDB-053368B4526F}" srcOrd="1" destOrd="0" presId="urn:microsoft.com/office/officeart/2005/8/layout/vList3"/>
    <dgm:cxn modelId="{B0A483BA-812D-4479-A876-E8C33F4EA174}" type="presParOf" srcId="{29204187-561D-4C16-BEF0-0229EF368FAB}" destId="{7B4E3425-2381-4467-BA63-7152813F700A}" srcOrd="5" destOrd="0" presId="urn:microsoft.com/office/officeart/2005/8/layout/vList3"/>
    <dgm:cxn modelId="{ED79EF75-C476-45D9-BBB8-F8C1BD8C6DAA}" type="presParOf" srcId="{29204187-561D-4C16-BEF0-0229EF368FAB}" destId="{36B727A2-3C4C-4DE7-A5C4-2976070CD1B6}" srcOrd="6" destOrd="0" presId="urn:microsoft.com/office/officeart/2005/8/layout/vList3"/>
    <dgm:cxn modelId="{6FBBEAA3-7AE2-4495-BC27-166E148CB0C3}" type="presParOf" srcId="{36B727A2-3C4C-4DE7-A5C4-2976070CD1B6}" destId="{FA6E220B-A6D3-437F-9028-0BFCCAE46E2E}" srcOrd="0" destOrd="0" presId="urn:microsoft.com/office/officeart/2005/8/layout/vList3"/>
    <dgm:cxn modelId="{83870718-A7F8-43FC-94EE-2A6C799D1386}" type="presParOf" srcId="{36B727A2-3C4C-4DE7-A5C4-2976070CD1B6}" destId="{1574E098-0B90-4B04-9EA8-C025106EE183}" srcOrd="1" destOrd="0" presId="urn:microsoft.com/office/officeart/2005/8/layout/vList3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0E9F042-C4E0-42BF-BACE-E312B4563B6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DE7A3BB5-EAE6-4551-920D-EFFC257C37F2}">
      <dgm:prSet phldrT="[Tekst]"/>
      <dgm:spPr/>
      <dgm:t>
        <a:bodyPr/>
        <a:lstStyle/>
        <a:p>
          <a:r>
            <a:rPr lang="pl-PL" dirty="0" smtClean="0"/>
            <a:t>Merytoryczna analiza zjawiska i konstrukcja modelu (ekonomia, statystyka opisowa, analiza matematyczna)</a:t>
          </a:r>
          <a:endParaRPr lang="pl-PL" dirty="0"/>
        </a:p>
      </dgm:t>
    </dgm:pt>
    <dgm:pt modelId="{AABB0031-03B9-4E05-B453-80CB2F1C321A}" type="parTrans" cxnId="{BFCFDD8B-F68A-431A-AF0A-9E867482DF92}">
      <dgm:prSet/>
      <dgm:spPr/>
      <dgm:t>
        <a:bodyPr/>
        <a:lstStyle/>
        <a:p>
          <a:endParaRPr lang="pl-PL"/>
        </a:p>
      </dgm:t>
    </dgm:pt>
    <dgm:pt modelId="{01768D29-00CD-435E-91E6-24F901742393}" type="sibTrans" cxnId="{BFCFDD8B-F68A-431A-AF0A-9E867482DF92}">
      <dgm:prSet/>
      <dgm:spPr/>
      <dgm:t>
        <a:bodyPr/>
        <a:lstStyle/>
        <a:p>
          <a:endParaRPr lang="pl-PL"/>
        </a:p>
      </dgm:t>
    </dgm:pt>
    <dgm:pt modelId="{20B15471-909E-47EB-88D8-81E5E925D81B}">
      <dgm:prSet phldrT="[Tekst]"/>
      <dgm:spPr/>
      <dgm:t>
        <a:bodyPr/>
        <a:lstStyle/>
        <a:p>
          <a:r>
            <a:rPr lang="pl-PL" dirty="0" smtClean="0"/>
            <a:t>Estymacja parametrów(statystyka matematyczna, </a:t>
          </a:r>
        </a:p>
        <a:p>
          <a:r>
            <a:rPr lang="pl-PL" dirty="0" smtClean="0"/>
            <a:t>informatyka)</a:t>
          </a:r>
        </a:p>
      </dgm:t>
    </dgm:pt>
    <dgm:pt modelId="{051C3A9F-FE64-4A20-80CA-EC01000350D3}" type="parTrans" cxnId="{8DEA9A10-E2CC-4A94-81B6-BC6102341D4B}">
      <dgm:prSet/>
      <dgm:spPr/>
      <dgm:t>
        <a:bodyPr/>
        <a:lstStyle/>
        <a:p>
          <a:endParaRPr lang="pl-PL"/>
        </a:p>
      </dgm:t>
    </dgm:pt>
    <dgm:pt modelId="{9229D566-60AC-477F-BB78-A57DA19E957A}" type="sibTrans" cxnId="{8DEA9A10-E2CC-4A94-81B6-BC6102341D4B}">
      <dgm:prSet/>
      <dgm:spPr/>
      <dgm:t>
        <a:bodyPr/>
        <a:lstStyle/>
        <a:p>
          <a:endParaRPr lang="pl-PL"/>
        </a:p>
      </dgm:t>
    </dgm:pt>
    <dgm:pt modelId="{5B341EEA-7C79-4D0E-8EB8-63CBFC3256C0}">
      <dgm:prSet phldrT="[Tekst]"/>
      <dgm:spPr/>
      <dgm:t>
        <a:bodyPr/>
        <a:lstStyle/>
        <a:p>
          <a:r>
            <a:rPr lang="pl-PL" dirty="0" smtClean="0"/>
            <a:t>Weryfikacja modelu (ekonomia, statystyka matematyczna)</a:t>
          </a:r>
          <a:endParaRPr lang="pl-PL" dirty="0"/>
        </a:p>
      </dgm:t>
    </dgm:pt>
    <dgm:pt modelId="{EC861E19-F1D0-4C9D-9086-1B59A5D28E82}" type="parTrans" cxnId="{CEAF3331-7DFF-4AE8-BB6C-938668C345EE}">
      <dgm:prSet/>
      <dgm:spPr/>
      <dgm:t>
        <a:bodyPr/>
        <a:lstStyle/>
        <a:p>
          <a:endParaRPr lang="pl-PL"/>
        </a:p>
      </dgm:t>
    </dgm:pt>
    <dgm:pt modelId="{94667250-2DBA-4E8B-8490-8B2B95475AF1}" type="sibTrans" cxnId="{CEAF3331-7DFF-4AE8-BB6C-938668C345EE}">
      <dgm:prSet/>
      <dgm:spPr/>
      <dgm:t>
        <a:bodyPr/>
        <a:lstStyle/>
        <a:p>
          <a:endParaRPr lang="pl-PL"/>
        </a:p>
      </dgm:t>
    </dgm:pt>
    <dgm:pt modelId="{D4D6E99C-1EA1-4686-A6DE-631905E90CB5}">
      <dgm:prSet phldrT="[Tekst]"/>
      <dgm:spPr/>
      <dgm:t>
        <a:bodyPr/>
        <a:lstStyle/>
        <a:p>
          <a:r>
            <a:rPr lang="pl-PL" dirty="0" smtClean="0"/>
            <a:t>Zastosowanie modelu lub wnioskowanie na podstawie modelu(ekonomia, </a:t>
          </a:r>
        </a:p>
        <a:p>
          <a:r>
            <a:rPr lang="pl-PL" dirty="0" smtClean="0"/>
            <a:t>zarządzanie)</a:t>
          </a:r>
          <a:endParaRPr lang="pl-PL" dirty="0"/>
        </a:p>
      </dgm:t>
    </dgm:pt>
    <dgm:pt modelId="{32D571AA-3D78-43B9-95AA-C48BB227E2E7}" type="parTrans" cxnId="{721478FC-7ED7-4C55-9FC8-39E1F685A18E}">
      <dgm:prSet/>
      <dgm:spPr/>
      <dgm:t>
        <a:bodyPr/>
        <a:lstStyle/>
        <a:p>
          <a:endParaRPr lang="pl-PL"/>
        </a:p>
      </dgm:t>
    </dgm:pt>
    <dgm:pt modelId="{ADE44F55-2D84-4560-8E6A-646128C1E4D0}" type="sibTrans" cxnId="{721478FC-7ED7-4C55-9FC8-39E1F685A18E}">
      <dgm:prSet/>
      <dgm:spPr/>
      <dgm:t>
        <a:bodyPr/>
        <a:lstStyle/>
        <a:p>
          <a:endParaRPr lang="pl-PL"/>
        </a:p>
      </dgm:t>
    </dgm:pt>
    <dgm:pt modelId="{D3DB353B-8434-46E3-8EA8-45E5BBE5D4E7}" type="pres">
      <dgm:prSet presAssocID="{E0E9F042-C4E0-42BF-BACE-E312B4563B62}" presName="diagram" presStyleCnt="0">
        <dgm:presLayoutVars>
          <dgm:dir/>
          <dgm:resizeHandles val="exact"/>
        </dgm:presLayoutVars>
      </dgm:prSet>
      <dgm:spPr/>
    </dgm:pt>
    <dgm:pt modelId="{1483A28D-B1B9-44DA-93EF-E7E401D72C05}" type="pres">
      <dgm:prSet presAssocID="{DE7A3BB5-EAE6-4551-920D-EFFC257C37F2}" presName="node" presStyleLbl="node1" presStyleIdx="0" presStyleCnt="4" custScaleX="111812" custScaleY="9725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C3DF1EC-CA9A-4EE5-8BBC-E7DF1AFF51F8}" type="pres">
      <dgm:prSet presAssocID="{01768D29-00CD-435E-91E6-24F901742393}" presName="sibTrans" presStyleCnt="0"/>
      <dgm:spPr/>
    </dgm:pt>
    <dgm:pt modelId="{32ED6419-9B23-4687-BE58-20AAA06B46C6}" type="pres">
      <dgm:prSet presAssocID="{20B15471-909E-47EB-88D8-81E5E925D81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CD1B352-DB87-4E21-97E8-7F15D7ADEC55}" type="pres">
      <dgm:prSet presAssocID="{9229D566-60AC-477F-BB78-A57DA19E957A}" presName="sibTrans" presStyleCnt="0"/>
      <dgm:spPr/>
    </dgm:pt>
    <dgm:pt modelId="{9120A88A-5EC2-4197-AF89-2ADB4C1C750E}" type="pres">
      <dgm:prSet presAssocID="{5B341EEA-7C79-4D0E-8EB8-63CBFC3256C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BA8BC83-8E01-4E27-8734-5A348383E662}" type="pres">
      <dgm:prSet presAssocID="{94667250-2DBA-4E8B-8490-8B2B95475AF1}" presName="sibTrans" presStyleCnt="0"/>
      <dgm:spPr/>
    </dgm:pt>
    <dgm:pt modelId="{5C95E5AC-4418-4B44-9B0E-B5BA35A8B471}" type="pres">
      <dgm:prSet presAssocID="{D4D6E99C-1EA1-4686-A6DE-631905E90CB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BFCFDD8B-F68A-431A-AF0A-9E867482DF92}" srcId="{E0E9F042-C4E0-42BF-BACE-E312B4563B62}" destId="{DE7A3BB5-EAE6-4551-920D-EFFC257C37F2}" srcOrd="0" destOrd="0" parTransId="{AABB0031-03B9-4E05-B453-80CB2F1C321A}" sibTransId="{01768D29-00CD-435E-91E6-24F901742393}"/>
    <dgm:cxn modelId="{CEAF3331-7DFF-4AE8-BB6C-938668C345EE}" srcId="{E0E9F042-C4E0-42BF-BACE-E312B4563B62}" destId="{5B341EEA-7C79-4D0E-8EB8-63CBFC3256C0}" srcOrd="2" destOrd="0" parTransId="{EC861E19-F1D0-4C9D-9086-1B59A5D28E82}" sibTransId="{94667250-2DBA-4E8B-8490-8B2B95475AF1}"/>
    <dgm:cxn modelId="{2BA64C6E-B947-437C-9068-3CB4AD5D3E08}" type="presOf" srcId="{DE7A3BB5-EAE6-4551-920D-EFFC257C37F2}" destId="{1483A28D-B1B9-44DA-93EF-E7E401D72C05}" srcOrd="0" destOrd="0" presId="urn:microsoft.com/office/officeart/2005/8/layout/default"/>
    <dgm:cxn modelId="{BBB4506F-915F-4D81-9D2A-F012C4A0BAE7}" type="presOf" srcId="{5B341EEA-7C79-4D0E-8EB8-63CBFC3256C0}" destId="{9120A88A-5EC2-4197-AF89-2ADB4C1C750E}" srcOrd="0" destOrd="0" presId="urn:microsoft.com/office/officeart/2005/8/layout/default"/>
    <dgm:cxn modelId="{52319BF4-F5A9-4C67-9844-CBCB748AA87A}" type="presOf" srcId="{20B15471-909E-47EB-88D8-81E5E925D81B}" destId="{32ED6419-9B23-4687-BE58-20AAA06B46C6}" srcOrd="0" destOrd="0" presId="urn:microsoft.com/office/officeart/2005/8/layout/default"/>
    <dgm:cxn modelId="{721478FC-7ED7-4C55-9FC8-39E1F685A18E}" srcId="{E0E9F042-C4E0-42BF-BACE-E312B4563B62}" destId="{D4D6E99C-1EA1-4686-A6DE-631905E90CB5}" srcOrd="3" destOrd="0" parTransId="{32D571AA-3D78-43B9-95AA-C48BB227E2E7}" sibTransId="{ADE44F55-2D84-4560-8E6A-646128C1E4D0}"/>
    <dgm:cxn modelId="{5143E6FE-A56C-4167-BC48-FF517F26DAEE}" type="presOf" srcId="{D4D6E99C-1EA1-4686-A6DE-631905E90CB5}" destId="{5C95E5AC-4418-4B44-9B0E-B5BA35A8B471}" srcOrd="0" destOrd="0" presId="urn:microsoft.com/office/officeart/2005/8/layout/default"/>
    <dgm:cxn modelId="{11DBD814-F371-459A-B818-82B237DAFFB8}" type="presOf" srcId="{E0E9F042-C4E0-42BF-BACE-E312B4563B62}" destId="{D3DB353B-8434-46E3-8EA8-45E5BBE5D4E7}" srcOrd="0" destOrd="0" presId="urn:microsoft.com/office/officeart/2005/8/layout/default"/>
    <dgm:cxn modelId="{8DEA9A10-E2CC-4A94-81B6-BC6102341D4B}" srcId="{E0E9F042-C4E0-42BF-BACE-E312B4563B62}" destId="{20B15471-909E-47EB-88D8-81E5E925D81B}" srcOrd="1" destOrd="0" parTransId="{051C3A9F-FE64-4A20-80CA-EC01000350D3}" sibTransId="{9229D566-60AC-477F-BB78-A57DA19E957A}"/>
    <dgm:cxn modelId="{96BF8131-BF7E-45F4-9795-0AE8BD939024}" type="presParOf" srcId="{D3DB353B-8434-46E3-8EA8-45E5BBE5D4E7}" destId="{1483A28D-B1B9-44DA-93EF-E7E401D72C05}" srcOrd="0" destOrd="0" presId="urn:microsoft.com/office/officeart/2005/8/layout/default"/>
    <dgm:cxn modelId="{D0730908-CD66-4EEB-AA54-B0A0283E9493}" type="presParOf" srcId="{D3DB353B-8434-46E3-8EA8-45E5BBE5D4E7}" destId="{9C3DF1EC-CA9A-4EE5-8BBC-E7DF1AFF51F8}" srcOrd="1" destOrd="0" presId="urn:microsoft.com/office/officeart/2005/8/layout/default"/>
    <dgm:cxn modelId="{6CDD3F41-0069-44E4-BFE3-04B5DAE78062}" type="presParOf" srcId="{D3DB353B-8434-46E3-8EA8-45E5BBE5D4E7}" destId="{32ED6419-9B23-4687-BE58-20AAA06B46C6}" srcOrd="2" destOrd="0" presId="urn:microsoft.com/office/officeart/2005/8/layout/default"/>
    <dgm:cxn modelId="{4158EE9D-2780-43C6-BF6B-3DEF52895CD9}" type="presParOf" srcId="{D3DB353B-8434-46E3-8EA8-45E5BBE5D4E7}" destId="{7CD1B352-DB87-4E21-97E8-7F15D7ADEC55}" srcOrd="3" destOrd="0" presId="urn:microsoft.com/office/officeart/2005/8/layout/default"/>
    <dgm:cxn modelId="{25F39187-E6D7-4217-9D05-7C3A80818109}" type="presParOf" srcId="{D3DB353B-8434-46E3-8EA8-45E5BBE5D4E7}" destId="{9120A88A-5EC2-4197-AF89-2ADB4C1C750E}" srcOrd="4" destOrd="0" presId="urn:microsoft.com/office/officeart/2005/8/layout/default"/>
    <dgm:cxn modelId="{9BF3D94C-784E-432F-903B-80BB804B65A5}" type="presParOf" srcId="{D3DB353B-8434-46E3-8EA8-45E5BBE5D4E7}" destId="{2BA8BC83-8E01-4E27-8734-5A348383E662}" srcOrd="5" destOrd="0" presId="urn:microsoft.com/office/officeart/2005/8/layout/default"/>
    <dgm:cxn modelId="{E66290DD-8D97-49D7-B345-B053E2415F61}" type="presParOf" srcId="{D3DB353B-8434-46E3-8EA8-45E5BBE5D4E7}" destId="{5C95E5AC-4418-4B44-9B0E-B5BA35A8B471}" srcOrd="6" destOrd="0" presId="urn:microsoft.com/office/officeart/2005/8/layout/defaul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6B3BC-56A7-4918-A7F4-06857F7D00D8}" type="datetimeFigureOut">
              <a:rPr lang="pl-PL" smtClean="0"/>
              <a:pPr/>
              <a:t>2021-01-09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146A0-9828-4085-981B-D8F381AC423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</p:spTree>
  </p:cSld>
  <p:clrMapOvr>
    <a:masterClrMapping/>
  </p:clrMapOvr>
  <p:transition spd="slow">
    <p:wheel spokes="2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6B3BC-56A7-4918-A7F4-06857F7D00D8}" type="datetimeFigureOut">
              <a:rPr lang="pl-PL" smtClean="0"/>
              <a:pPr/>
              <a:t>2021-01-09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146A0-9828-4085-981B-D8F381AC423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wheel spokes="2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6B3BC-56A7-4918-A7F4-06857F7D00D8}" type="datetimeFigureOut">
              <a:rPr lang="pl-PL" smtClean="0"/>
              <a:pPr/>
              <a:t>2021-01-09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146A0-9828-4085-981B-D8F381AC423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wheel spokes="2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6B3BC-56A7-4918-A7F4-06857F7D00D8}" type="datetimeFigureOut">
              <a:rPr lang="pl-PL" smtClean="0"/>
              <a:pPr/>
              <a:t>2021-01-09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146A0-9828-4085-981B-D8F381AC423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wheel spokes="2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6B3BC-56A7-4918-A7F4-06857F7D00D8}" type="datetimeFigureOut">
              <a:rPr lang="pl-PL" smtClean="0"/>
              <a:pPr/>
              <a:t>2021-01-09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85146A0-9828-4085-981B-D8F381AC423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heel spokes="2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6B3BC-56A7-4918-A7F4-06857F7D00D8}" type="datetimeFigureOut">
              <a:rPr lang="pl-PL" smtClean="0"/>
              <a:pPr/>
              <a:t>2021-01-09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146A0-9828-4085-981B-D8F381AC423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wheel spokes="2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6B3BC-56A7-4918-A7F4-06857F7D00D8}" type="datetimeFigureOut">
              <a:rPr lang="pl-PL" smtClean="0"/>
              <a:pPr/>
              <a:t>2021-01-09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146A0-9828-4085-981B-D8F381AC423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wheel spokes="2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6B3BC-56A7-4918-A7F4-06857F7D00D8}" type="datetimeFigureOut">
              <a:rPr lang="pl-PL" smtClean="0"/>
              <a:pPr/>
              <a:t>2021-01-09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146A0-9828-4085-981B-D8F381AC423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wheel spokes="2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6B3BC-56A7-4918-A7F4-06857F7D00D8}" type="datetimeFigureOut">
              <a:rPr lang="pl-PL" smtClean="0"/>
              <a:pPr/>
              <a:t>2021-01-09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146A0-9828-4085-981B-D8F381AC423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wheel spokes="2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6B3BC-56A7-4918-A7F4-06857F7D00D8}" type="datetimeFigureOut">
              <a:rPr lang="pl-PL" smtClean="0"/>
              <a:pPr/>
              <a:t>2021-01-09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146A0-9828-4085-981B-D8F381AC423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wheel spokes="2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l-PL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Kliknij ikonę, aby dodać obraz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6B3BC-56A7-4918-A7F4-06857F7D00D8}" type="datetimeFigureOut">
              <a:rPr lang="pl-PL" smtClean="0"/>
              <a:pPr/>
              <a:t>2021-01-09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146A0-9828-4085-981B-D8F381AC423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wheel spokes="2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FD6B3BC-56A7-4918-A7F4-06857F7D00D8}" type="datetimeFigureOut">
              <a:rPr lang="pl-PL" smtClean="0"/>
              <a:pPr/>
              <a:t>2021-01-09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85146A0-9828-4085-981B-D8F381AC4238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ransition spd="slow">
    <p:wheel spokes="2"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trapez.pl/wp-content/uploads/domowe/ke/Klasyfikacja%20zmiennych%20oraz%20modeli.pdf" TargetMode="External"/><Relationship Id="rId2" Type="http://schemas.openxmlformats.org/officeDocument/2006/relationships/hyperlink" Target="https://mfiles.pl/pl/index.php/Model_ekonometryczny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youtu.be/5xq17t4gbwk?t=3675" TargetMode="External"/><Relationship Id="rId4" Type="http://schemas.openxmlformats.org/officeDocument/2006/relationships/hyperlink" Target="https://dbc.wroc.pl/Content/2182/PDF/Gladysz_modelowanie_ekonometryczne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14282" y="1285860"/>
            <a:ext cx="8229600" cy="1828800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pl-PL" sz="5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Modele ekonometryczne</a:t>
            </a:r>
            <a:endParaRPr lang="pl-PL" sz="5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0" y="5105400"/>
            <a:ext cx="8062912" cy="1752600"/>
          </a:xfrm>
        </p:spPr>
        <p:txBody>
          <a:bodyPr/>
          <a:lstStyle/>
          <a:p>
            <a:pPr algn="l"/>
            <a:endParaRPr lang="pl-PL" dirty="0" smtClean="0"/>
          </a:p>
          <a:p>
            <a:pPr algn="l"/>
            <a:endParaRPr lang="pl-PL" sz="2000" dirty="0" smtClean="0"/>
          </a:p>
          <a:p>
            <a:pPr algn="l"/>
            <a:r>
              <a:rPr lang="pl-PL" sz="2000" dirty="0" smtClean="0"/>
              <a:t>Kuzioła Agata</a:t>
            </a:r>
          </a:p>
          <a:p>
            <a:pPr algn="l"/>
            <a:r>
              <a:rPr lang="pl-PL" sz="2000" dirty="0" smtClean="0"/>
              <a:t> gr. II</a:t>
            </a:r>
            <a:r>
              <a:rPr lang="pl-PL" sz="2000" dirty="0" smtClean="0"/>
              <a:t>, </a:t>
            </a:r>
            <a:r>
              <a:rPr lang="pl-PL" sz="2000" dirty="0" smtClean="0"/>
              <a:t>Kryminologia </a:t>
            </a:r>
            <a:r>
              <a:rPr lang="pl-PL" sz="2000" dirty="0" smtClean="0"/>
              <a:t>stosowana 2020/2021</a:t>
            </a:r>
            <a:endParaRPr lang="pl-PL" sz="2000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66442"/>
          </a:xfrm>
        </p:spPr>
        <p:txBody>
          <a:bodyPr>
            <a:normAutofit fontScale="92500" lnSpcReduction="10000"/>
          </a:bodyPr>
          <a:lstStyle/>
          <a:p>
            <a:endParaRPr lang="pl-PL" sz="2000" dirty="0" smtClean="0"/>
          </a:p>
          <a:p>
            <a:pPr>
              <a:buNone/>
            </a:pPr>
            <a:r>
              <a:rPr lang="pl-PL" sz="2000" dirty="0" smtClean="0">
                <a:solidFill>
                  <a:schemeClr val="bg2"/>
                </a:solidFill>
              </a:rPr>
              <a:t>Kryterium IV :</a:t>
            </a:r>
            <a:endParaRPr lang="pl-PL" sz="2000" dirty="0" smtClean="0">
              <a:solidFill>
                <a:schemeClr val="bg2"/>
              </a:solidFill>
            </a:endParaRPr>
          </a:p>
          <a:p>
            <a:pPr>
              <a:buNone/>
            </a:pPr>
            <a:r>
              <a:rPr lang="pl-PL" sz="2000" dirty="0" smtClean="0"/>
              <a:t> </a:t>
            </a:r>
            <a:r>
              <a:rPr lang="pl-PL" sz="2000" dirty="0" smtClean="0"/>
              <a:t>Ogólnopoznawcze cechy modelu: </a:t>
            </a:r>
            <a:endParaRPr lang="pl-PL" sz="2000" dirty="0" smtClean="0"/>
          </a:p>
          <a:p>
            <a:pPr>
              <a:buNone/>
            </a:pPr>
            <a:r>
              <a:rPr lang="pl-PL" sz="2000" dirty="0" smtClean="0"/>
              <a:t>a</a:t>
            </a:r>
            <a:r>
              <a:rPr lang="pl-PL" sz="2000" dirty="0" smtClean="0"/>
              <a:t>) przyczynowo – skutkowe (opisowe) – wyrażają związki przyczynowo - skutkowe między zmiennymi objaśnianymi a objaśniającymi</a:t>
            </a:r>
            <a:r>
              <a:rPr lang="pl-PL" sz="2000" dirty="0" smtClean="0"/>
              <a:t>,</a:t>
            </a:r>
          </a:p>
          <a:p>
            <a:pPr>
              <a:buNone/>
            </a:pPr>
            <a:r>
              <a:rPr lang="pl-PL" sz="2000" dirty="0" smtClean="0"/>
              <a:t> </a:t>
            </a:r>
            <a:r>
              <a:rPr lang="pl-PL" sz="2000" dirty="0" smtClean="0"/>
              <a:t>b) symptomatyczne – wśród zmiennych objaśniających są zmienne, które są skorelowane z odpowiednimi zmiennymi objaśnianymi, ale nie wyrażają źródeł tej zmienności zm. objaśnianych (np. zmienna czasowa t</a:t>
            </a:r>
            <a:r>
              <a:rPr lang="pl-PL" sz="2000" dirty="0" smtClean="0"/>
              <a:t>).</a:t>
            </a:r>
          </a:p>
          <a:p>
            <a:pPr marL="594360" indent="-457200">
              <a:buNone/>
            </a:pPr>
            <a:r>
              <a:rPr lang="pl-PL" sz="2000" dirty="0" smtClean="0">
                <a:solidFill>
                  <a:schemeClr val="bg2"/>
                </a:solidFill>
              </a:rPr>
              <a:t>Kryterium </a:t>
            </a:r>
            <a:r>
              <a:rPr lang="pl-PL" sz="2000" dirty="0" smtClean="0">
                <a:solidFill>
                  <a:schemeClr val="bg2"/>
                </a:solidFill>
              </a:rPr>
              <a:t>V :</a:t>
            </a:r>
          </a:p>
          <a:p>
            <a:pPr marL="594360" indent="-457200">
              <a:buNone/>
            </a:pPr>
            <a:r>
              <a:rPr lang="pl-PL" sz="2000" dirty="0" smtClean="0"/>
              <a:t> Charakter powiązań między nieopóźnionymi zmiennymi endogenicznymi w modelu wielorównaniowym:</a:t>
            </a:r>
          </a:p>
          <a:p>
            <a:pPr marL="594360" indent="-457200">
              <a:buNone/>
            </a:pPr>
            <a:r>
              <a:rPr lang="pl-PL" sz="2000" dirty="0" smtClean="0"/>
              <a:t> a) proste – zmienne łącznie współzależne nie są wzajemnie powiązane, </a:t>
            </a:r>
          </a:p>
          <a:p>
            <a:pPr marL="594360" indent="-457200">
              <a:buNone/>
            </a:pPr>
            <a:r>
              <a:rPr lang="pl-PL" sz="2000" dirty="0" smtClean="0"/>
              <a:t>b) rekurencyjne - powiązania pomiędzy zmiennymi łącznie współzależnymi są jednokierunkowe (jeżeli zmienna Y1 wpływa na zmienną Y2, to zmienna Y2 nie wpływa na Y1), </a:t>
            </a:r>
          </a:p>
          <a:p>
            <a:pPr marL="594360" indent="-457200">
              <a:buNone/>
            </a:pPr>
            <a:r>
              <a:rPr lang="pl-PL" sz="2000" dirty="0" smtClean="0"/>
              <a:t>c) o równaniach współzależnych – zmienne łącznie współzależne wzajemnie na siebie oddziałują (zmienna Y1 wpływa na zmienną Y2 oraz zmienna Y2 wpływa na zmienną Y1)</a:t>
            </a:r>
          </a:p>
          <a:p>
            <a:endParaRPr lang="pl-PL" sz="2000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Modelowanie ekonometryczne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dirty="0" smtClean="0"/>
              <a:t>    Czyli procedura wieloetapowa. 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pl-PL" dirty="0" smtClean="0"/>
              <a:t> </a:t>
            </a:r>
            <a:r>
              <a:rPr lang="pl-PL" dirty="0" smtClean="0"/>
              <a:t>    W każdym z etapów korzysta  się z metod i narzędzi stosowanych w innych dyscyplinach naukowych.</a:t>
            </a:r>
          </a:p>
          <a:p>
            <a:pPr>
              <a:buClr>
                <a:srgbClr val="FF0000"/>
              </a:buClr>
              <a:buNone/>
            </a:pPr>
            <a:endParaRPr lang="pl-PL" dirty="0"/>
          </a:p>
        </p:txBody>
      </p:sp>
      <p:graphicFrame>
        <p:nvGraphicFramePr>
          <p:cNvPr id="4" name="Wykres 3"/>
          <p:cNvGraphicFramePr/>
          <p:nvPr/>
        </p:nvGraphicFramePr>
        <p:xfrm>
          <a:off x="3476596" y="4071942"/>
          <a:ext cx="5667404" cy="2786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Schemat modelowania</a:t>
            </a:r>
            <a:endParaRPr lang="pl-PL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dirty="0" smtClean="0"/>
              <a:t>Źródła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sz="2000" dirty="0" smtClean="0">
                <a:hlinkClick r:id="rId2"/>
              </a:rPr>
              <a:t>https://</a:t>
            </a:r>
            <a:r>
              <a:rPr lang="pl-PL" sz="2000" dirty="0" smtClean="0">
                <a:hlinkClick r:id="rId2"/>
              </a:rPr>
              <a:t>mfiles.pl/pl/index.php/Model_ekonometryczny</a:t>
            </a:r>
            <a:endParaRPr lang="pl-PL" sz="2000" dirty="0" smtClean="0"/>
          </a:p>
          <a:p>
            <a:pPr>
              <a:buNone/>
            </a:pPr>
            <a:r>
              <a:rPr lang="pl-PL" sz="2000" dirty="0" smtClean="0">
                <a:hlinkClick r:id="rId3"/>
              </a:rPr>
              <a:t>https://</a:t>
            </a:r>
            <a:r>
              <a:rPr lang="pl-PL" sz="2000" dirty="0" smtClean="0">
                <a:hlinkClick r:id="rId3"/>
              </a:rPr>
              <a:t>www.etrapez.pl/wp-content/uploads/domowe/ke/Klasyfikacja%20zmiennych%20oraz%20modeli.pdf</a:t>
            </a:r>
            <a:endParaRPr lang="pl-PL" sz="2000" dirty="0" smtClean="0"/>
          </a:p>
          <a:p>
            <a:pPr>
              <a:buNone/>
            </a:pPr>
            <a:r>
              <a:rPr lang="pl-PL" sz="2000" dirty="0" smtClean="0">
                <a:hlinkClick r:id="rId4"/>
              </a:rPr>
              <a:t>https</a:t>
            </a:r>
            <a:r>
              <a:rPr lang="pl-PL" sz="2000" dirty="0" smtClean="0">
                <a:hlinkClick r:id="rId4"/>
              </a:rPr>
              <a:t>://</a:t>
            </a:r>
            <a:r>
              <a:rPr lang="pl-PL" sz="2000" dirty="0" smtClean="0">
                <a:hlinkClick r:id="rId4"/>
              </a:rPr>
              <a:t>dbc.wroc.pl/Content/2182/PDF/Gladysz_modelowanie_ekonometryczne.pdf</a:t>
            </a:r>
            <a:endParaRPr lang="pl-PL" sz="2000" dirty="0" smtClean="0"/>
          </a:p>
          <a:p>
            <a:pPr>
              <a:buNone/>
            </a:pPr>
            <a:r>
              <a:rPr lang="pl-PL" dirty="0" smtClean="0"/>
              <a:t>+  </a:t>
            </a:r>
            <a:r>
              <a:rPr lang="pl-PL" sz="2400" dirty="0" smtClean="0">
                <a:hlinkClick r:id="rId5"/>
              </a:rPr>
              <a:t>https</a:t>
            </a:r>
            <a:r>
              <a:rPr lang="pl-PL" sz="2400" dirty="0" smtClean="0">
                <a:hlinkClick r:id="rId5"/>
              </a:rPr>
              <a:t>://</a:t>
            </a:r>
            <a:r>
              <a:rPr lang="pl-PL" sz="2400" dirty="0" smtClean="0">
                <a:hlinkClick r:id="rId5"/>
              </a:rPr>
              <a:t>youtu.be/5xq17t4gbwk?t=3675</a:t>
            </a:r>
            <a:r>
              <a:rPr lang="pl-PL" sz="2400" dirty="0" smtClean="0"/>
              <a:t> – jak dokonać klasyfikacji zmiennych krok po kroku</a:t>
            </a:r>
            <a:endParaRPr lang="pl-PL" sz="2400" dirty="0" smtClean="0"/>
          </a:p>
          <a:p>
            <a:pPr>
              <a:buNone/>
            </a:pPr>
            <a:endParaRPr lang="pl-PL" dirty="0" smtClean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 fontScale="9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pl-PL" dirty="0" smtClean="0"/>
              <a:t>Skąd pochodzą modele ekonometryczne?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pl-PL" dirty="0" smtClean="0"/>
              <a:t> </a:t>
            </a:r>
          </a:p>
          <a:p>
            <a:pPr lvl="1">
              <a:buNone/>
            </a:pPr>
            <a:r>
              <a:rPr lang="pl-PL" dirty="0" smtClean="0">
                <a:solidFill>
                  <a:schemeClr val="bg2"/>
                </a:solidFill>
              </a:rPr>
              <a:t>Modele ekonometryczne </a:t>
            </a:r>
            <a:r>
              <a:rPr lang="pl-PL" dirty="0" smtClean="0"/>
              <a:t>pochodzą z ekonometrii.</a:t>
            </a:r>
            <a:endParaRPr lang="pl-PL" dirty="0" smtClean="0"/>
          </a:p>
          <a:p>
            <a:pPr lvl="1">
              <a:buNone/>
            </a:pPr>
            <a:r>
              <a:rPr lang="pl-PL" dirty="0" smtClean="0"/>
              <a:t>Ekonometria </a:t>
            </a:r>
            <a:r>
              <a:rPr lang="pl-PL" dirty="0" smtClean="0"/>
              <a:t>to nauka zajmująca się badaniem, za pomocą metod statystycznych i ekonomicznych, różnych zależności, prawidłowości zachodzących w zjawiskach </a:t>
            </a:r>
            <a:r>
              <a:rPr lang="pl-PL" dirty="0" smtClean="0"/>
              <a:t>ekonomicznych. Należy pamiętać o tym, że narzędziem badawczym ekonometrii są właśnie modele ekonometryczne.</a:t>
            </a:r>
          </a:p>
          <a:p>
            <a:pPr lvl="1">
              <a:buNone/>
            </a:pPr>
            <a:endParaRPr lang="pl-PL" dirty="0" smtClean="0"/>
          </a:p>
          <a:p>
            <a:pPr lvl="1">
              <a:buNone/>
            </a:pPr>
            <a:endParaRPr lang="pl-PL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Trzy cele ekonometrii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500034" y="2714620"/>
          <a:ext cx="7115196" cy="2757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Pojęcie modelu ekonometrycznego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pPr>
              <a:buNone/>
            </a:pPr>
            <a:r>
              <a:rPr lang="pl-PL" sz="2400" dirty="0" smtClean="0"/>
              <a:t>    </a:t>
            </a:r>
            <a:r>
              <a:rPr lang="pl-PL" sz="2400" dirty="0" smtClean="0"/>
              <a:t>Jest </a:t>
            </a:r>
            <a:r>
              <a:rPr lang="pl-PL" sz="2400" dirty="0" smtClean="0"/>
              <a:t>to model opisujący wzajemne zależności między badanymi cechami, które umożliwiają lepsze zrozumienie mechanizmów rządzących analizowanym fragmentem rzeczywistości, a także przewidywanie zachowania modelowanych procesów.</a:t>
            </a:r>
          </a:p>
          <a:p>
            <a:pPr>
              <a:buNone/>
            </a:pPr>
            <a:r>
              <a:rPr lang="pl-PL" sz="2400" dirty="0" smtClean="0"/>
              <a:t>      </a:t>
            </a:r>
            <a:r>
              <a:rPr lang="pl-PL" sz="2400" dirty="0" smtClean="0">
                <a:solidFill>
                  <a:schemeClr val="bg2"/>
                </a:solidFill>
              </a:rPr>
              <a:t>Model ekonometryczny</a:t>
            </a:r>
            <a:r>
              <a:rPr lang="pl-PL" sz="2400" dirty="0" smtClean="0"/>
              <a:t> za pomocą równania (układu równań) ułatwia wyjaśnić mechanizm zmian zachodzących w badanym obszarze. Opisuje powiązania między danymi wielkościami ekonomicznymi. Jest to formalny matematyczny zapis istniejących prawidłowości ekonomicznych.</a:t>
            </a:r>
            <a:endParaRPr lang="pl-PL" sz="2400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Każde równanie określane jest przez: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08660" indent="-571500"/>
            <a:endParaRPr lang="pl-PL" dirty="0" smtClean="0"/>
          </a:p>
          <a:p>
            <a:pPr marL="708660" indent="-571500"/>
            <a:endParaRPr lang="pl-PL" dirty="0" smtClean="0"/>
          </a:p>
          <a:p>
            <a:pPr marL="708660" indent="-571500">
              <a:buNone/>
            </a:pPr>
            <a:endParaRPr lang="pl-PL" dirty="0"/>
          </a:p>
        </p:txBody>
      </p:sp>
      <p:graphicFrame>
        <p:nvGraphicFramePr>
          <p:cNvPr id="5" name="Symbol zastępczy zawartości 7"/>
          <p:cNvGraphicFramePr>
            <a:graphicFrameLocks/>
          </p:cNvGraphicFramePr>
          <p:nvPr/>
        </p:nvGraphicFramePr>
        <p:xfrm>
          <a:off x="285720" y="1643050"/>
          <a:ext cx="8229600" cy="485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Zmienne występujące w modelach ekonometrycznych </a:t>
            </a:r>
            <a:r>
              <a:rPr lang="pl-PL" dirty="0" smtClean="0"/>
              <a:t>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2000" dirty="0" smtClean="0">
                <a:solidFill>
                  <a:schemeClr val="bg2"/>
                </a:solidFill>
              </a:rPr>
              <a:t>1) Rola jaką pełnią w modelu</a:t>
            </a:r>
            <a:r>
              <a:rPr lang="pl-PL" sz="2000" dirty="0" smtClean="0">
                <a:solidFill>
                  <a:schemeClr val="bg2"/>
                </a:solidFill>
              </a:rPr>
              <a:t>:</a:t>
            </a:r>
          </a:p>
          <a:p>
            <a:pPr>
              <a:buNone/>
            </a:pPr>
            <a:r>
              <a:rPr lang="pl-PL" sz="2000" dirty="0" smtClean="0"/>
              <a:t> </a:t>
            </a:r>
            <a:r>
              <a:rPr lang="pl-PL" sz="2000" dirty="0" smtClean="0"/>
              <a:t>a) Zmienne objaśniane – zmienne, których wartości są szacowane (wyznaczane) przez model; znajdujące się „po lewej stronie” równości</a:t>
            </a:r>
            <a:r>
              <a:rPr lang="pl-PL" sz="2000" dirty="0" smtClean="0"/>
              <a:t>.</a:t>
            </a:r>
          </a:p>
          <a:p>
            <a:pPr>
              <a:buNone/>
            </a:pPr>
            <a:r>
              <a:rPr lang="pl-PL" sz="2000" dirty="0" smtClean="0"/>
              <a:t> </a:t>
            </a:r>
            <a:r>
              <a:rPr lang="pl-PL" sz="2000" dirty="0" smtClean="0"/>
              <a:t>b) Zmienne objaśniające – zmienne, za pomocą których wyjaśniane są zm. objaśniane; znajdujące się „po prawej stronie” równości, najczęściej z parametrami strukturalnymi. </a:t>
            </a:r>
            <a:endParaRPr lang="pl-PL" sz="2000" dirty="0" smtClean="0"/>
          </a:p>
          <a:p>
            <a:pPr>
              <a:buNone/>
            </a:pPr>
            <a:r>
              <a:rPr lang="pl-PL" sz="2000" dirty="0" smtClean="0">
                <a:solidFill>
                  <a:schemeClr val="bg2"/>
                </a:solidFill>
              </a:rPr>
              <a:t>2</a:t>
            </a:r>
            <a:r>
              <a:rPr lang="pl-PL" sz="2000" dirty="0" smtClean="0">
                <a:solidFill>
                  <a:schemeClr val="bg2"/>
                </a:solidFill>
              </a:rPr>
              <a:t>) Uwzględnienie czynnika czasu</a:t>
            </a:r>
            <a:r>
              <a:rPr lang="pl-PL" sz="2000" dirty="0" smtClean="0">
                <a:solidFill>
                  <a:schemeClr val="bg2"/>
                </a:solidFill>
              </a:rPr>
              <a:t>:</a:t>
            </a:r>
          </a:p>
          <a:p>
            <a:pPr>
              <a:buNone/>
            </a:pPr>
            <a:r>
              <a:rPr lang="pl-PL" sz="2000" dirty="0" smtClean="0"/>
              <a:t> </a:t>
            </a:r>
            <a:r>
              <a:rPr lang="pl-PL" sz="2000" dirty="0" smtClean="0"/>
              <a:t>a) Zmienne bieżące (nieopóźnione) – zmienne dotyczące obecnego momentu czasu; zazwyczaj z indeksem „t</a:t>
            </a:r>
            <a:r>
              <a:rPr lang="pl-PL" sz="2000" dirty="0" smtClean="0"/>
              <a:t>”.</a:t>
            </a:r>
          </a:p>
          <a:p>
            <a:pPr>
              <a:buNone/>
            </a:pPr>
            <a:r>
              <a:rPr lang="pl-PL" sz="2000" dirty="0" smtClean="0"/>
              <a:t> </a:t>
            </a:r>
            <a:r>
              <a:rPr lang="pl-PL" sz="2000" dirty="0" smtClean="0"/>
              <a:t>b) Zmienne opóźnione – zmienne uwzględniające przeszłe wartości danej zmiennej; najczęściej z przesuniętym indeksem, czyli „t-1”, „t-2”, itp</a:t>
            </a:r>
            <a:r>
              <a:rPr lang="pl-PL" sz="2000" dirty="0" smtClean="0"/>
              <a:t>.</a:t>
            </a:r>
            <a:endParaRPr lang="pl-PL" sz="2000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378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 smtClean="0">
                <a:solidFill>
                  <a:schemeClr val="bg2"/>
                </a:solidFill>
              </a:rPr>
              <a:t> </a:t>
            </a:r>
            <a:r>
              <a:rPr lang="pl-PL" sz="2400" dirty="0" smtClean="0">
                <a:solidFill>
                  <a:schemeClr val="bg2"/>
                </a:solidFill>
              </a:rPr>
              <a:t>3) Czy są wyjaśniane przez model: </a:t>
            </a:r>
            <a:endParaRPr lang="pl-PL" sz="2400" dirty="0" smtClean="0">
              <a:solidFill>
                <a:schemeClr val="bg2"/>
              </a:solidFill>
            </a:endParaRPr>
          </a:p>
          <a:p>
            <a:pPr>
              <a:buNone/>
            </a:pPr>
            <a:r>
              <a:rPr lang="pl-PL" sz="2400" dirty="0" smtClean="0"/>
              <a:t>a</a:t>
            </a:r>
            <a:r>
              <a:rPr lang="pl-PL" sz="2400" dirty="0" smtClean="0"/>
              <a:t>) Zmienne endogeniczne – zmienne wyjaśniane przez model (objaśniane) oraz ich opóźnienia</a:t>
            </a:r>
            <a:r>
              <a:rPr lang="pl-PL" sz="2400" dirty="0" smtClean="0"/>
              <a:t>.</a:t>
            </a:r>
          </a:p>
          <a:p>
            <a:pPr>
              <a:buNone/>
            </a:pPr>
            <a:r>
              <a:rPr lang="pl-PL" sz="2400" dirty="0" smtClean="0"/>
              <a:t> </a:t>
            </a:r>
            <a:r>
              <a:rPr lang="pl-PL" sz="2400" dirty="0" smtClean="0"/>
              <a:t>b) Zmienne egzogeniczne – zmienne niewyjaśniane przez model (bieżące i opóźnione); znajdujące się wśród zm. objaśniających, ale nie są to zm. objaśniane, ani ich opóźnienia. </a:t>
            </a:r>
            <a:endParaRPr lang="pl-PL" sz="2400" dirty="0" smtClean="0"/>
          </a:p>
          <a:p>
            <a:pPr>
              <a:buNone/>
            </a:pPr>
            <a:r>
              <a:rPr lang="pl-PL" sz="2400" dirty="0" smtClean="0">
                <a:solidFill>
                  <a:schemeClr val="bg2"/>
                </a:solidFill>
              </a:rPr>
              <a:t>4</a:t>
            </a:r>
            <a:r>
              <a:rPr lang="pl-PL" sz="2400" dirty="0" smtClean="0">
                <a:solidFill>
                  <a:schemeClr val="bg2"/>
                </a:solidFill>
              </a:rPr>
              <a:t>) W modelach wielorównaniowych</a:t>
            </a:r>
            <a:r>
              <a:rPr lang="pl-PL" sz="2400" dirty="0" smtClean="0">
                <a:solidFill>
                  <a:schemeClr val="bg2"/>
                </a:solidFill>
              </a:rPr>
              <a:t>:</a:t>
            </a:r>
          </a:p>
          <a:p>
            <a:pPr>
              <a:buNone/>
            </a:pPr>
            <a:r>
              <a:rPr lang="pl-PL" sz="2400" dirty="0" smtClean="0"/>
              <a:t> </a:t>
            </a:r>
            <a:r>
              <a:rPr lang="pl-PL" sz="2400" dirty="0" smtClean="0"/>
              <a:t>a) Zmienne łącznie współzależne – zmienne endogeniczne nieopóźnione (czyli po prostu objaśniane</a:t>
            </a:r>
            <a:r>
              <a:rPr lang="pl-PL" sz="2400" dirty="0" smtClean="0"/>
              <a:t>).</a:t>
            </a:r>
          </a:p>
          <a:p>
            <a:pPr>
              <a:buNone/>
            </a:pPr>
            <a:r>
              <a:rPr lang="pl-PL" sz="2400" dirty="0" smtClean="0"/>
              <a:t> </a:t>
            </a:r>
            <a:r>
              <a:rPr lang="pl-PL" sz="2400" dirty="0" smtClean="0"/>
              <a:t>b) Zmienne z góry ustalone – zmienne endogeniczne opóźnione oraz zmienne egzogeniczne bieżące i opóźnione; inaczej: wszystkie objaśniające ale bez zm. objaśnianych. </a:t>
            </a:r>
            <a:endParaRPr lang="pl-PL" sz="2400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Klasyfikacja modeli ekonometrycznych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2000" dirty="0" smtClean="0">
                <a:solidFill>
                  <a:schemeClr val="bg2"/>
                </a:solidFill>
              </a:rPr>
              <a:t>Kryterium I:</a:t>
            </a:r>
          </a:p>
          <a:p>
            <a:pPr marL="594360" indent="-457200">
              <a:buNone/>
            </a:pPr>
            <a:r>
              <a:rPr lang="pl-PL" sz="2000" dirty="0" smtClean="0"/>
              <a:t>Liczba </a:t>
            </a:r>
            <a:r>
              <a:rPr lang="pl-PL" sz="2000" dirty="0" smtClean="0"/>
              <a:t>równań</a:t>
            </a:r>
            <a:r>
              <a:rPr lang="pl-PL" sz="2000" dirty="0" smtClean="0"/>
              <a:t>:</a:t>
            </a:r>
          </a:p>
          <a:p>
            <a:pPr marL="594360" indent="-457200">
              <a:buNone/>
            </a:pPr>
            <a:r>
              <a:rPr lang="pl-PL" sz="2000" dirty="0" smtClean="0"/>
              <a:t> </a:t>
            </a:r>
            <a:r>
              <a:rPr lang="pl-PL" sz="2000" dirty="0" smtClean="0"/>
              <a:t>a) jednorównaniowe – </a:t>
            </a:r>
            <a:r>
              <a:rPr lang="pl-PL" sz="2000" dirty="0" smtClean="0"/>
              <a:t> </a:t>
            </a:r>
            <a:r>
              <a:rPr lang="pl-PL" sz="2000" dirty="0" smtClean="0"/>
              <a:t>opisany jednym równaniem</a:t>
            </a:r>
            <a:r>
              <a:rPr lang="pl-PL" sz="2000" dirty="0" smtClean="0"/>
              <a:t>,</a:t>
            </a:r>
          </a:p>
          <a:p>
            <a:pPr marL="594360" indent="-457200">
              <a:buNone/>
            </a:pPr>
            <a:r>
              <a:rPr lang="pl-PL" sz="2000" dirty="0" smtClean="0"/>
              <a:t> </a:t>
            </a:r>
            <a:r>
              <a:rPr lang="pl-PL" sz="2000" dirty="0" smtClean="0"/>
              <a:t>b) wielorównaniowe </a:t>
            </a:r>
            <a:r>
              <a:rPr lang="pl-PL" sz="2000" dirty="0" smtClean="0"/>
              <a:t>– opisany za </a:t>
            </a:r>
            <a:r>
              <a:rPr lang="pl-PL" sz="2000" dirty="0" smtClean="0"/>
              <a:t>pomocą kilku równań (co najmniej dwóch), każde równanie opisuje jedną zmienną</a:t>
            </a:r>
            <a:r>
              <a:rPr lang="pl-PL" sz="2000" dirty="0" smtClean="0"/>
              <a:t>.</a:t>
            </a:r>
          </a:p>
          <a:p>
            <a:pPr marL="594360" indent="-457200">
              <a:buNone/>
            </a:pPr>
            <a:endParaRPr lang="pl-PL" sz="2000" dirty="0" smtClean="0"/>
          </a:p>
          <a:p>
            <a:pPr>
              <a:buNone/>
            </a:pPr>
            <a:r>
              <a:rPr lang="pl-PL" sz="2000" dirty="0" smtClean="0">
                <a:solidFill>
                  <a:schemeClr val="bg2"/>
                </a:solidFill>
              </a:rPr>
              <a:t> </a:t>
            </a:r>
            <a:r>
              <a:rPr lang="pl-PL" sz="2000" dirty="0" smtClean="0">
                <a:solidFill>
                  <a:schemeClr val="bg2"/>
                </a:solidFill>
              </a:rPr>
              <a:t>Kryterium </a:t>
            </a:r>
            <a:r>
              <a:rPr lang="pl-PL" sz="2000" dirty="0" smtClean="0">
                <a:solidFill>
                  <a:schemeClr val="bg2"/>
                </a:solidFill>
              </a:rPr>
              <a:t>II:</a:t>
            </a:r>
            <a:endParaRPr lang="pl-PL" sz="2000" dirty="0" smtClean="0">
              <a:solidFill>
                <a:schemeClr val="bg2"/>
              </a:solidFill>
            </a:endParaRPr>
          </a:p>
          <a:p>
            <a:pPr>
              <a:buNone/>
            </a:pPr>
            <a:r>
              <a:rPr lang="pl-PL" sz="2000" dirty="0" smtClean="0"/>
              <a:t> Postać analityczna związku funkcyjnego:</a:t>
            </a:r>
          </a:p>
          <a:p>
            <a:pPr>
              <a:buNone/>
            </a:pPr>
            <a:r>
              <a:rPr lang="pl-PL" sz="2000" dirty="0" smtClean="0"/>
              <a:t> a) liniowe – wszystkie zależności modelu są liniowe,</a:t>
            </a:r>
          </a:p>
          <a:p>
            <a:pPr>
              <a:buNone/>
            </a:pPr>
            <a:r>
              <a:rPr lang="pl-PL" sz="2000" dirty="0" smtClean="0"/>
              <a:t> b) nieliniowe – chociaż jedna zależność jest nieliniowa, innej postaci niż liniowa (np. potęgowa, wykładnicza, wielomianowa itp.) </a:t>
            </a:r>
          </a:p>
          <a:p>
            <a:pPr marL="594360" indent="-457200">
              <a:buNone/>
            </a:pPr>
            <a:endParaRPr lang="pl-PL" sz="2000" dirty="0" smtClean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236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 </a:t>
            </a:r>
          </a:p>
        </p:txBody>
      </p:sp>
      <p:sp>
        <p:nvSpPr>
          <p:cNvPr id="4" name="Prostokąt 3"/>
          <p:cNvSpPr/>
          <p:nvPr/>
        </p:nvSpPr>
        <p:spPr>
          <a:xfrm>
            <a:off x="285720" y="857232"/>
            <a:ext cx="792961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pl-PL" sz="2400" dirty="0" smtClean="0">
                <a:solidFill>
                  <a:schemeClr val="bg2"/>
                </a:solidFill>
              </a:rPr>
              <a:t>Kryterium III :</a:t>
            </a:r>
          </a:p>
          <a:p>
            <a:pPr>
              <a:buNone/>
            </a:pPr>
            <a:r>
              <a:rPr lang="pl-PL" sz="2400" dirty="0" smtClean="0"/>
              <a:t>Rola czynnika czasu w równaniach modelu:</a:t>
            </a:r>
          </a:p>
          <a:p>
            <a:pPr>
              <a:buNone/>
            </a:pPr>
            <a:r>
              <a:rPr lang="pl-PL" sz="2400" dirty="0" smtClean="0"/>
              <a:t> a) statyczne – nie uwzględniają czynnika czasu - nie występują zmienne opóźnione w czasie ani zmienna czasowa,</a:t>
            </a:r>
          </a:p>
          <a:p>
            <a:pPr>
              <a:buNone/>
            </a:pPr>
            <a:r>
              <a:rPr lang="pl-PL" sz="2400" dirty="0" smtClean="0"/>
              <a:t>  b) dynamiczne - uwzględniają czynnik czasu - występują zmienne opóźnione w czasie lub zmienna czasowa, 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pl-PL" sz="2400" dirty="0" smtClean="0"/>
              <a:t> </a:t>
            </a:r>
            <a:r>
              <a:rPr lang="pl-PL" sz="2400" dirty="0" smtClean="0"/>
              <a:t>trendu </a:t>
            </a:r>
            <a:r>
              <a:rPr lang="pl-PL" sz="2400" dirty="0" smtClean="0"/>
              <a:t>(tendencji rozwojowej) – zmienną objaśniającą jest zmienna czasowa; „t” jest zmienną, nie tylko indeksem,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pl-PL" sz="2400" dirty="0" smtClean="0"/>
              <a:t> </a:t>
            </a:r>
            <a:r>
              <a:rPr lang="pl-PL" sz="2400" dirty="0" smtClean="0"/>
              <a:t>autoregresyjne </a:t>
            </a:r>
            <a:r>
              <a:rPr lang="pl-PL" sz="2400" dirty="0" smtClean="0"/>
              <a:t>– wśród zmiennych objaśniających występują opóźnienia w czasie zmiennej objaśnianej, 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pl-PL" sz="2400" dirty="0" smtClean="0"/>
              <a:t>z </a:t>
            </a:r>
            <a:r>
              <a:rPr lang="pl-PL" sz="2400" dirty="0" smtClean="0"/>
              <a:t>rozkładem opóźnień - zmiennymi objaśniającymi dla zmiennej Y są: zmienna X i jej opóźnione wartości.</a:t>
            </a:r>
            <a:endParaRPr lang="pl-PL" sz="2400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erzchołek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ierzchołek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813</TotalTime>
  <Words>797</Words>
  <Application>Microsoft Office PowerPoint</Application>
  <PresentationFormat>Pokaz na ekranie (4:3)</PresentationFormat>
  <Paragraphs>83</Paragraphs>
  <Slides>13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Wierzchołek</vt:lpstr>
      <vt:lpstr>Modele ekonometryczne</vt:lpstr>
      <vt:lpstr>Skąd pochodzą modele ekonometryczne?</vt:lpstr>
      <vt:lpstr>Trzy cele ekonometrii</vt:lpstr>
      <vt:lpstr>Pojęcie modelu ekonometrycznego</vt:lpstr>
      <vt:lpstr>Każde równanie określane jest przez: </vt:lpstr>
      <vt:lpstr>Zmienne występujące w modelach ekonometrycznych :</vt:lpstr>
      <vt:lpstr>Slajd 7</vt:lpstr>
      <vt:lpstr>Klasyfikacja modeli ekonometrycznych</vt:lpstr>
      <vt:lpstr>Slajd 9</vt:lpstr>
      <vt:lpstr>Slajd 10</vt:lpstr>
      <vt:lpstr>Modelowanie ekonometryczne</vt:lpstr>
      <vt:lpstr>Schemat modelowania</vt:lpstr>
      <vt:lpstr>Źródła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 ekonometryczny</dc:title>
  <dc:creator>LAPTOP</dc:creator>
  <cp:lastModifiedBy>LAPTOP</cp:lastModifiedBy>
  <cp:revision>50</cp:revision>
  <dcterms:created xsi:type="dcterms:W3CDTF">2021-01-08T12:27:15Z</dcterms:created>
  <dcterms:modified xsi:type="dcterms:W3CDTF">2021-01-09T22:10:18Z</dcterms:modified>
</cp:coreProperties>
</file>