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C7B2B9-248B-46CB-8D67-70E828B002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Gra w „Tchórza”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B5ACF9C-3710-4635-B3AE-BD5BC047A1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Karolina Wołczuk, Kryminologia stosowana</a:t>
            </a:r>
          </a:p>
        </p:txBody>
      </p:sp>
    </p:spTree>
    <p:extLst>
      <p:ext uri="{BB962C8B-B14F-4D97-AF65-F5344CB8AC3E}">
        <p14:creationId xmlns:p14="http://schemas.microsoft.com/office/powerpoint/2010/main" val="3319091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6EF40D-5D8F-4CDF-88D7-C17369330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pl-PL" dirty="0"/>
              <a:t>Gra w Cykora/ Tchórza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9E22090-20B0-4E64-847E-6DE402F70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2180496"/>
            <a:ext cx="3703320" cy="4045683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az 4" descr="Obraz zawierający ciemny&#10;&#10;Opis wygenerowany automatycznie">
            <a:extLst>
              <a:ext uri="{FF2B5EF4-FFF2-40B4-BE49-F238E27FC236}">
                <a16:creationId xmlns:a16="http://schemas.microsoft.com/office/drawing/2014/main" id="{8B23BB3D-CFC5-4569-B359-C27328A9F3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5" y="3359372"/>
            <a:ext cx="3305175" cy="1652587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E15A58-0BF0-4FD9-97A8-19A6FD67B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5325" y="2180496"/>
            <a:ext cx="7105481" cy="40456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400" dirty="0"/>
              <a:t>Rodzaj gry niekooperacyjnej, w której najwięcej można zyskać lub stracić wybierając metodę konfrontacyjną. Strategia pokojowa zaś chroni przed największą stratą, ale nie przynosi żadnych korzyści. </a:t>
            </a:r>
          </a:p>
        </p:txBody>
      </p:sp>
    </p:spTree>
    <p:extLst>
      <p:ext uri="{BB962C8B-B14F-4D97-AF65-F5344CB8AC3E}">
        <p14:creationId xmlns:p14="http://schemas.microsoft.com/office/powerpoint/2010/main" val="2766601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32">
            <a:extLst>
              <a:ext uri="{FF2B5EF4-FFF2-40B4-BE49-F238E27FC236}">
                <a16:creationId xmlns:a16="http://schemas.microsoft.com/office/drawing/2014/main" id="{A078A52F-85EA-4C0B-962B-D9D9DD4DD7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6" name="Rectangle 34">
            <a:extLst>
              <a:ext uri="{FF2B5EF4-FFF2-40B4-BE49-F238E27FC236}">
                <a16:creationId xmlns:a16="http://schemas.microsoft.com/office/drawing/2014/main" id="{919797D5-5700-4683-B30A-5B4D56CB82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7" name="Rectangle 36">
            <a:extLst>
              <a:ext uri="{FF2B5EF4-FFF2-40B4-BE49-F238E27FC236}">
                <a16:creationId xmlns:a16="http://schemas.microsoft.com/office/drawing/2014/main" id="{4856A7B9-9801-42EC-A4C9-7E22A56EF5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8" name="Rectangle 38">
            <a:extLst>
              <a:ext uri="{FF2B5EF4-FFF2-40B4-BE49-F238E27FC236}">
                <a16:creationId xmlns:a16="http://schemas.microsoft.com/office/drawing/2014/main" id="{A8D10092-A860-4EFB-963F-A14DA36488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EE15E636-2C9E-42CB-B482-436AA81BF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az 3" descr="Obraz zawierający tekst, urządzenie, wskaźnik&#10;&#10;Opis wygenerowany automatycznie">
            <a:extLst>
              <a:ext uri="{FF2B5EF4-FFF2-40B4-BE49-F238E27FC236}">
                <a16:creationId xmlns:a16="http://schemas.microsoft.com/office/drawing/2014/main" id="{84EC06C1-EE07-4C63-9D01-8B3E5AA8D89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091" r="1919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grpSp>
        <p:nvGrpSpPr>
          <p:cNvPr id="43" name="Group 42">
            <a:extLst>
              <a:ext uri="{FF2B5EF4-FFF2-40B4-BE49-F238E27FC236}">
                <a16:creationId xmlns:a16="http://schemas.microsoft.com/office/drawing/2014/main" id="{01D4AEDF-0CF9-4271-ABB7-3D3489BB4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8068" y="457200"/>
            <a:ext cx="3703320" cy="5935132"/>
            <a:chOff x="438068" y="457200"/>
            <a:chExt cx="3703320" cy="5935132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55CA534D-375A-405E-B686-06B63E6630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618067"/>
              <a:ext cx="3702134" cy="5774265"/>
            </a:xfrm>
            <a:prstGeom prst="rect">
              <a:avLst/>
            </a:prstGeom>
            <a:solidFill>
              <a:schemeClr val="accent1">
                <a:alpha val="97000"/>
              </a:schemeClr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AA2342F7-EF54-4210-9029-E977C9D57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pole tekstowe 1">
            <a:extLst>
              <a:ext uri="{FF2B5EF4-FFF2-40B4-BE49-F238E27FC236}">
                <a16:creationId xmlns:a16="http://schemas.microsoft.com/office/drawing/2014/main" id="{399F9D15-FC3C-453B-B335-E40A9B512CB4}"/>
              </a:ext>
            </a:extLst>
          </p:cNvPr>
          <p:cNvSpPr txBox="1"/>
          <p:nvPr/>
        </p:nvSpPr>
        <p:spPr>
          <a:xfrm>
            <a:off x="581193" y="1166595"/>
            <a:ext cx="3415074" cy="48362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</a:pPr>
            <a:r>
              <a:rPr lang="en-US" sz="2400" dirty="0">
                <a:solidFill>
                  <a:schemeClr val="bg1"/>
                </a:solidFill>
              </a:rPr>
              <a:t>W </a:t>
            </a:r>
            <a:r>
              <a:rPr lang="en-US" sz="2400" dirty="0" err="1">
                <a:solidFill>
                  <a:schemeClr val="bg1"/>
                </a:solidFill>
              </a:rPr>
              <a:t>grze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tej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występują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trzy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równowagi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Nasha</a:t>
            </a:r>
            <a:r>
              <a:rPr lang="en-US" sz="2400" dirty="0">
                <a:solidFill>
                  <a:schemeClr val="bg1"/>
                </a:solidFill>
              </a:rPr>
              <a:t> – </a:t>
            </a:r>
            <a:r>
              <a:rPr lang="en-US" sz="2400" dirty="0" err="1">
                <a:solidFill>
                  <a:schemeClr val="bg1"/>
                </a:solidFill>
              </a:rPr>
              <a:t>dwie</a:t>
            </a:r>
            <a:r>
              <a:rPr lang="en-US" sz="2400" dirty="0">
                <a:solidFill>
                  <a:schemeClr val="bg1"/>
                </a:solidFill>
              </a:rPr>
              <a:t> w </a:t>
            </a:r>
            <a:r>
              <a:rPr lang="en-US" sz="2400" dirty="0" err="1">
                <a:solidFill>
                  <a:schemeClr val="bg1"/>
                </a:solidFill>
              </a:rPr>
              <a:t>strategiach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czystych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i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jedna</a:t>
            </a:r>
            <a:r>
              <a:rPr lang="en-US" sz="2400" dirty="0">
                <a:solidFill>
                  <a:schemeClr val="bg1"/>
                </a:solidFill>
              </a:rPr>
              <a:t> w </a:t>
            </a:r>
            <a:r>
              <a:rPr lang="en-US" sz="2400" dirty="0" err="1">
                <a:solidFill>
                  <a:schemeClr val="bg1"/>
                </a:solidFill>
              </a:rPr>
              <a:t>strategiach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mieszanych</a:t>
            </a:r>
            <a:r>
              <a:rPr lang="en-US" sz="2400" dirty="0">
                <a:solidFill>
                  <a:schemeClr val="bg1"/>
                </a:solidFill>
              </a:rPr>
              <a:t>.  </a:t>
            </a:r>
            <a:r>
              <a:rPr lang="en-US" sz="2400" dirty="0" err="1">
                <a:solidFill>
                  <a:schemeClr val="bg1"/>
                </a:solidFill>
              </a:rPr>
              <a:t>Żaden</a:t>
            </a:r>
            <a:r>
              <a:rPr lang="en-US" sz="2400" dirty="0">
                <a:solidFill>
                  <a:schemeClr val="bg1"/>
                </a:solidFill>
              </a:rPr>
              <a:t> z </a:t>
            </a:r>
            <a:r>
              <a:rPr lang="en-US" sz="2400" dirty="0" err="1">
                <a:solidFill>
                  <a:schemeClr val="bg1"/>
                </a:solidFill>
              </a:rPr>
              <a:t>graczy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nie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posiada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strategii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dominującej</a:t>
            </a:r>
            <a:r>
              <a:rPr lang="en-US" sz="2400" dirty="0">
                <a:solidFill>
                  <a:schemeClr val="bg1"/>
                </a:solidFill>
              </a:rPr>
              <a:t> jak np. w </a:t>
            </a:r>
            <a:r>
              <a:rPr lang="en-US" sz="2400" dirty="0" err="1">
                <a:solidFill>
                  <a:schemeClr val="bg1"/>
                </a:solidFill>
              </a:rPr>
              <a:t>dylemacie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więźnia</a:t>
            </a:r>
            <a:r>
              <a:rPr lang="en-US" sz="2400" dirty="0">
                <a:solidFill>
                  <a:schemeClr val="bg1"/>
                </a:solidFill>
              </a:rPr>
              <a:t>. W </a:t>
            </a:r>
            <a:r>
              <a:rPr lang="en-US" sz="2400" dirty="0" err="1">
                <a:solidFill>
                  <a:schemeClr val="bg1"/>
                </a:solidFill>
              </a:rPr>
              <a:t>takim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wypadku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na</a:t>
            </a:r>
            <a:r>
              <a:rPr lang="en-US" sz="2400" dirty="0">
                <a:solidFill>
                  <a:schemeClr val="bg1"/>
                </a:solidFill>
              </a:rPr>
              <a:t> ich </a:t>
            </a:r>
            <a:r>
              <a:rPr lang="en-US" sz="2400" dirty="0" err="1">
                <a:solidFill>
                  <a:schemeClr val="bg1"/>
                </a:solidFill>
              </a:rPr>
              <a:t>wybory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wpływ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będą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miały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przewidywania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decyzji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przeciwnika</a:t>
            </a:r>
            <a:r>
              <a:rPr lang="en-US" sz="2400" dirty="0">
                <a:solidFill>
                  <a:schemeClr val="bg1"/>
                </a:solidFill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3643189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8E96387-12F1-45E4-9322-ABBF2EE04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9F421DD-DE4E-4547-A904-3F80E25E3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9985DEC-1215-4209-9708-B45CC9774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926A64B-3BCB-44CC-892E-C791C324B7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F404549-B4DC-481C-926C-DED3EF1C5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14406"/>
            <a:ext cx="12192000" cy="62435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E8FD5CD-351E-4B06-8B78-BD5102D00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377" y="614407"/>
            <a:ext cx="3707477" cy="56117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52FC67F9-BF2A-4DFE-A339-CE4ABB16F651}"/>
              </a:ext>
            </a:extLst>
          </p:cNvPr>
          <p:cNvSpPr txBox="1"/>
          <p:nvPr/>
        </p:nvSpPr>
        <p:spPr>
          <a:xfrm>
            <a:off x="601255" y="1111641"/>
            <a:ext cx="3409782" cy="48891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</a:pPr>
            <a:r>
              <a:rPr lang="en-US" sz="2200" dirty="0">
                <a:solidFill>
                  <a:schemeClr val="bg1"/>
                </a:solidFill>
              </a:rPr>
              <a:t>W </a:t>
            </a:r>
            <a:r>
              <a:rPr lang="en-US" sz="2200" dirty="0" err="1">
                <a:solidFill>
                  <a:schemeClr val="bg1"/>
                </a:solidFill>
              </a:rPr>
              <a:t>takim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przypadku</a:t>
            </a:r>
            <a:r>
              <a:rPr lang="en-US" sz="2200" dirty="0">
                <a:solidFill>
                  <a:schemeClr val="bg1"/>
                </a:solidFill>
              </a:rPr>
              <a:t>, </a:t>
            </a:r>
            <a:r>
              <a:rPr lang="en-US" sz="2200" dirty="0" err="1">
                <a:solidFill>
                  <a:schemeClr val="bg1"/>
                </a:solidFill>
              </a:rPr>
              <a:t>jeżeli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gracz</a:t>
            </a:r>
            <a:r>
              <a:rPr lang="en-US" sz="2200" dirty="0">
                <a:solidFill>
                  <a:schemeClr val="bg1"/>
                </a:solidFill>
              </a:rPr>
              <a:t> A </a:t>
            </a:r>
            <a:r>
              <a:rPr lang="en-US" sz="2200" dirty="0" err="1">
                <a:solidFill>
                  <a:schemeClr val="bg1"/>
                </a:solidFill>
              </a:rPr>
              <a:t>uzna</a:t>
            </a:r>
            <a:r>
              <a:rPr lang="en-US" sz="2200" dirty="0">
                <a:solidFill>
                  <a:schemeClr val="bg1"/>
                </a:solidFill>
              </a:rPr>
              <a:t>, </a:t>
            </a:r>
            <a:r>
              <a:rPr lang="en-US" sz="2200" dirty="0" err="1">
                <a:solidFill>
                  <a:schemeClr val="bg1"/>
                </a:solidFill>
              </a:rPr>
              <a:t>że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gracz</a:t>
            </a:r>
            <a:r>
              <a:rPr lang="en-US" sz="2200" dirty="0">
                <a:solidFill>
                  <a:schemeClr val="bg1"/>
                </a:solidFill>
              </a:rPr>
              <a:t> B za </a:t>
            </a:r>
            <a:r>
              <a:rPr lang="en-US" sz="2200" dirty="0" err="1">
                <a:solidFill>
                  <a:schemeClr val="bg1"/>
                </a:solidFill>
              </a:rPr>
              <a:t>wszelką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cenę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będzie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dążył</a:t>
            </a:r>
            <a:r>
              <a:rPr lang="en-US" sz="2200" dirty="0">
                <a:solidFill>
                  <a:schemeClr val="bg1"/>
                </a:solidFill>
              </a:rPr>
              <a:t> do </a:t>
            </a:r>
            <a:r>
              <a:rPr lang="en-US" sz="2200" dirty="0" err="1">
                <a:solidFill>
                  <a:schemeClr val="bg1"/>
                </a:solidFill>
              </a:rPr>
              <a:t>konfrontacji</a:t>
            </a:r>
            <a:r>
              <a:rPr lang="en-US" sz="2200" dirty="0">
                <a:solidFill>
                  <a:schemeClr val="bg1"/>
                </a:solidFill>
              </a:rPr>
              <a:t>, to </a:t>
            </a:r>
            <a:r>
              <a:rPr lang="en-US" sz="2200" dirty="0" err="1">
                <a:solidFill>
                  <a:schemeClr val="bg1"/>
                </a:solidFill>
              </a:rPr>
              <a:t>powinni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ustąpić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minimalizując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ewentualne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straty</a:t>
            </a:r>
            <a:r>
              <a:rPr lang="en-US" sz="2200" dirty="0">
                <a:solidFill>
                  <a:schemeClr val="bg1"/>
                </a:solidFill>
              </a:rPr>
              <a:t>, </a:t>
            </a:r>
            <a:r>
              <a:rPr lang="en-US" sz="2200" dirty="0" err="1">
                <a:solidFill>
                  <a:schemeClr val="bg1"/>
                </a:solidFill>
              </a:rPr>
              <a:t>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na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odwrót</a:t>
            </a:r>
            <a:r>
              <a:rPr lang="en-US" sz="2200" dirty="0">
                <a:solidFill>
                  <a:schemeClr val="bg1"/>
                </a:solidFill>
              </a:rPr>
              <a:t> – </a:t>
            </a:r>
            <a:r>
              <a:rPr lang="en-US" sz="2200" dirty="0" err="1">
                <a:solidFill>
                  <a:schemeClr val="bg1"/>
                </a:solidFill>
              </a:rPr>
              <a:t>jeśli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dojdą</a:t>
            </a:r>
            <a:r>
              <a:rPr lang="en-US" sz="2200" dirty="0">
                <a:solidFill>
                  <a:schemeClr val="bg1"/>
                </a:solidFill>
              </a:rPr>
              <a:t> do </a:t>
            </a:r>
            <a:r>
              <a:rPr lang="en-US" sz="2200" dirty="0" err="1">
                <a:solidFill>
                  <a:schemeClr val="bg1"/>
                </a:solidFill>
              </a:rPr>
              <a:t>przekonania</a:t>
            </a:r>
            <a:r>
              <a:rPr lang="en-US" sz="2200" dirty="0">
                <a:solidFill>
                  <a:schemeClr val="bg1"/>
                </a:solidFill>
              </a:rPr>
              <a:t>, </a:t>
            </a:r>
            <a:r>
              <a:rPr lang="en-US" sz="2200" dirty="0" err="1">
                <a:solidFill>
                  <a:schemeClr val="bg1"/>
                </a:solidFill>
              </a:rPr>
              <a:t>że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dopuszcza</a:t>
            </a:r>
            <a:r>
              <a:rPr lang="en-US" sz="2200" dirty="0">
                <a:solidFill>
                  <a:schemeClr val="bg1"/>
                </a:solidFill>
              </a:rPr>
              <a:t> on </a:t>
            </a:r>
            <a:r>
              <a:rPr lang="en-US" sz="2200" dirty="0" err="1">
                <a:solidFill>
                  <a:schemeClr val="bg1"/>
                </a:solidFill>
              </a:rPr>
              <a:t>rozwiązanie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kooperacyjne</a:t>
            </a:r>
            <a:r>
              <a:rPr lang="en-US" sz="2200" dirty="0">
                <a:solidFill>
                  <a:schemeClr val="bg1"/>
                </a:solidFill>
              </a:rPr>
              <a:t>, to </a:t>
            </a:r>
            <a:r>
              <a:rPr lang="en-US" sz="2200" dirty="0" err="1">
                <a:solidFill>
                  <a:schemeClr val="bg1"/>
                </a:solidFill>
              </a:rPr>
              <a:t>powinni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zagrać</a:t>
            </a:r>
            <a:r>
              <a:rPr lang="en-US" sz="2200" dirty="0">
                <a:solidFill>
                  <a:schemeClr val="bg1"/>
                </a:solidFill>
              </a:rPr>
              <a:t>, </a:t>
            </a:r>
            <a:r>
              <a:rPr lang="en-US" sz="2200" dirty="0" err="1">
                <a:solidFill>
                  <a:schemeClr val="bg1"/>
                </a:solidFill>
              </a:rPr>
              <a:t>licząc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na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zgarnięcie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pełnej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puli</a:t>
            </a:r>
            <a:r>
              <a:rPr lang="en-US" sz="2200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094FDE37-F8C1-4AD8-A258-040725B0CC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3261" y="1111641"/>
            <a:ext cx="6026340" cy="465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678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7660A3D-94D7-4E5D-AE77-F2DEE49DF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4EB985-DC5C-4DAC-9D62-8DC7D0F25A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FCB64ED-B050-4F57-8188-F23326008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95E99FA-492C-4C5E-9893-0F326B1B6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2B7D02C-F642-492B-8E97-FDE1C0FDA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4A40F1E1-BC12-47D9-B54E-030C9DDCB937}"/>
              </a:ext>
            </a:extLst>
          </p:cNvPr>
          <p:cNvSpPr txBox="1"/>
          <p:nvPr/>
        </p:nvSpPr>
        <p:spPr>
          <a:xfrm>
            <a:off x="581192" y="1507414"/>
            <a:ext cx="5120255" cy="39033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4000" cap="all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Przykład zimnowojenny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2D0BA34-24BC-4C63-945A-90AA854E1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3642"/>
            <a:ext cx="11298933" cy="512708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10BCFDEF-ABAC-4BAA-89A6-B235F185A09A}"/>
              </a:ext>
            </a:extLst>
          </p:cNvPr>
          <p:cNvSpPr txBox="1"/>
          <p:nvPr/>
        </p:nvSpPr>
        <p:spPr>
          <a:xfrm>
            <a:off x="6400800" y="1507415"/>
            <a:ext cx="5210007" cy="3903331"/>
          </a:xfrm>
          <a:prstGeom prst="rect">
            <a:avLst/>
          </a:prstGeom>
          <a:ln w="57150"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</a:pPr>
            <a:r>
              <a:rPr lang="en-US" sz="2200" dirty="0">
                <a:solidFill>
                  <a:schemeClr val="tx2"/>
                </a:solidFill>
              </a:rPr>
              <a:t>Po II WŚ ZSRR </a:t>
            </a:r>
            <a:r>
              <a:rPr lang="en-US" sz="2200" dirty="0" err="1">
                <a:solidFill>
                  <a:schemeClr val="tx2"/>
                </a:solidFill>
              </a:rPr>
              <a:t>oraz</a:t>
            </a:r>
            <a:r>
              <a:rPr lang="en-US" sz="2200" dirty="0">
                <a:solidFill>
                  <a:schemeClr val="tx2"/>
                </a:solidFill>
              </a:rPr>
              <a:t> USA </a:t>
            </a:r>
            <a:r>
              <a:rPr lang="en-US" sz="2200" dirty="0" err="1">
                <a:solidFill>
                  <a:schemeClr val="tx2"/>
                </a:solidFill>
              </a:rPr>
              <a:t>walczyły</a:t>
            </a:r>
            <a:r>
              <a:rPr lang="en-US" sz="2200" dirty="0">
                <a:solidFill>
                  <a:schemeClr val="tx2"/>
                </a:solidFill>
              </a:rPr>
              <a:t> o </a:t>
            </a:r>
            <a:r>
              <a:rPr lang="en-US" sz="2200" dirty="0" err="1">
                <a:solidFill>
                  <a:schemeClr val="tx2"/>
                </a:solidFill>
              </a:rPr>
              <a:t>dominację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na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świecie</a:t>
            </a:r>
            <a:r>
              <a:rPr lang="en-US" sz="2200" dirty="0">
                <a:solidFill>
                  <a:schemeClr val="tx2"/>
                </a:solidFill>
              </a:rPr>
              <a:t>, </a:t>
            </a:r>
            <a:r>
              <a:rPr lang="en-US" sz="2200" dirty="0" err="1">
                <a:solidFill>
                  <a:schemeClr val="tx2"/>
                </a:solidFill>
              </a:rPr>
              <a:t>grożąc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wysłaniem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rakiet</a:t>
            </a:r>
            <a:r>
              <a:rPr lang="en-US" sz="2200" dirty="0">
                <a:solidFill>
                  <a:schemeClr val="tx2"/>
                </a:solidFill>
              </a:rPr>
              <a:t> w </a:t>
            </a:r>
            <a:r>
              <a:rPr lang="en-US" sz="2200" dirty="0" err="1">
                <a:solidFill>
                  <a:schemeClr val="tx2"/>
                </a:solidFill>
              </a:rPr>
              <a:t>stronę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drugiego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przeciwnika</a:t>
            </a:r>
            <a:r>
              <a:rPr lang="en-US" sz="2200" dirty="0">
                <a:solidFill>
                  <a:schemeClr val="tx2"/>
                </a:solidFill>
              </a:rPr>
              <a:t>. </a:t>
            </a:r>
            <a:r>
              <a:rPr lang="pl-PL" sz="2200" dirty="0">
                <a:solidFill>
                  <a:schemeClr val="tx2"/>
                </a:solidFill>
              </a:rPr>
              <a:t> Aby wygrać, należy przekonać przeciwnika, że nie myśli się racjonalnie i jest się w stanie posunąć do ostateczności, co zmusi go do ustępstw. 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</a:pP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47415D-11C2-4BA0-A3EE-E0DA219B3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5878019"/>
            <a:ext cx="11298933" cy="512708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68208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8">
            <a:extLst>
              <a:ext uri="{FF2B5EF4-FFF2-40B4-BE49-F238E27FC236}">
                <a16:creationId xmlns:a16="http://schemas.microsoft.com/office/drawing/2014/main" id="{A078A52F-85EA-4C0B-962B-D9D9DD4DD7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919797D5-5700-4683-B30A-5B4D56CB82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12">
            <a:extLst>
              <a:ext uri="{FF2B5EF4-FFF2-40B4-BE49-F238E27FC236}">
                <a16:creationId xmlns:a16="http://schemas.microsoft.com/office/drawing/2014/main" id="{4856A7B9-9801-42EC-A4C9-7E22A56EF5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Rectangle 14">
            <a:extLst>
              <a:ext uri="{FF2B5EF4-FFF2-40B4-BE49-F238E27FC236}">
                <a16:creationId xmlns:a16="http://schemas.microsoft.com/office/drawing/2014/main" id="{A8D10092-A860-4EFB-963F-A14DA36488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28" name="Rectangle 16">
            <a:extLst>
              <a:ext uri="{FF2B5EF4-FFF2-40B4-BE49-F238E27FC236}">
                <a16:creationId xmlns:a16="http://schemas.microsoft.com/office/drawing/2014/main" id="{C5CB481D-E6B5-4DA2-9178-6DE77AB5C9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18">
            <a:extLst>
              <a:ext uri="{FF2B5EF4-FFF2-40B4-BE49-F238E27FC236}">
                <a16:creationId xmlns:a16="http://schemas.microsoft.com/office/drawing/2014/main" id="{6277250E-AC94-4AE1-B264-401790964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7EEC8A17-C370-4333-8546-E2AEDB9CE0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69D8784-71D8-4FB0-887B-FB5192AFFE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8FF2EEA-3DC8-41E5-8A32-96F598118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4" name="Obraz 3" descr="Obraz zawierający przyroda, zachód słońca&#10;&#10;Opis wygenerowany automatycznie">
            <a:extLst>
              <a:ext uri="{FF2B5EF4-FFF2-40B4-BE49-F238E27FC236}">
                <a16:creationId xmlns:a16="http://schemas.microsoft.com/office/drawing/2014/main" id="{382E7CB9-A36E-4517-BF7A-56913C88DF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159" r="34362" b="2"/>
          <a:stretch/>
        </p:blipFill>
        <p:spPr>
          <a:xfrm>
            <a:off x="448732" y="600075"/>
            <a:ext cx="3683001" cy="5775325"/>
          </a:xfrm>
          <a:prstGeom prst="rect">
            <a:avLst/>
          </a:prstGeom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FAC88A51-6687-4ECB-9F0A-7B0583DA0DFB}"/>
              </a:ext>
            </a:extLst>
          </p:cNvPr>
          <p:cNvSpPr txBox="1"/>
          <p:nvPr/>
        </p:nvSpPr>
        <p:spPr>
          <a:xfrm>
            <a:off x="4382726" y="1463040"/>
            <a:ext cx="7225074" cy="43957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</a:pPr>
            <a:r>
              <a:rPr lang="en-US" sz="2200" dirty="0" err="1">
                <a:solidFill>
                  <a:schemeClr val="tx2"/>
                </a:solidFill>
              </a:rPr>
              <a:t>Zbiór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strategii</a:t>
            </a:r>
            <a:r>
              <a:rPr lang="en-US" sz="2200" dirty="0">
                <a:solidFill>
                  <a:schemeClr val="tx2"/>
                </a:solidFill>
              </a:rPr>
              <a:t>: A (</a:t>
            </a:r>
            <a:r>
              <a:rPr lang="en-US" sz="2200" dirty="0" err="1">
                <a:solidFill>
                  <a:schemeClr val="tx2"/>
                </a:solidFill>
              </a:rPr>
              <a:t>współpraca</a:t>
            </a:r>
            <a:r>
              <a:rPr lang="en-US" sz="2200" dirty="0">
                <a:solidFill>
                  <a:schemeClr val="tx2"/>
                </a:solidFill>
              </a:rPr>
              <a:t>); B (</a:t>
            </a:r>
            <a:r>
              <a:rPr lang="en-US" sz="2200" dirty="0" err="1">
                <a:solidFill>
                  <a:schemeClr val="tx2"/>
                </a:solidFill>
              </a:rPr>
              <a:t>konfrontacja</a:t>
            </a:r>
            <a:r>
              <a:rPr lang="en-US" sz="2200" dirty="0">
                <a:solidFill>
                  <a:schemeClr val="tx2"/>
                </a:solidFill>
              </a:rPr>
              <a:t>)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</a:pPr>
            <a:r>
              <a:rPr lang="en-US" sz="2200" dirty="0" err="1">
                <a:solidFill>
                  <a:schemeClr val="tx2"/>
                </a:solidFill>
              </a:rPr>
              <a:t>Kombinacje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strategii</a:t>
            </a:r>
            <a:r>
              <a:rPr lang="en-US" sz="2200" dirty="0">
                <a:solidFill>
                  <a:schemeClr val="tx2"/>
                </a:solidFill>
              </a:rPr>
              <a:t>:</a:t>
            </a:r>
          </a:p>
          <a:p>
            <a:pPr marL="285750" indent="-28575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</a:pPr>
            <a:r>
              <a:rPr lang="en-US" sz="2200" dirty="0">
                <a:solidFill>
                  <a:schemeClr val="tx2"/>
                </a:solidFill>
              </a:rPr>
              <a:t> (A,A) </a:t>
            </a:r>
            <a:r>
              <a:rPr lang="en-US" sz="2200" dirty="0" err="1">
                <a:solidFill>
                  <a:schemeClr val="tx2"/>
                </a:solidFill>
              </a:rPr>
              <a:t>prowadzącą</a:t>
            </a:r>
            <a:r>
              <a:rPr lang="en-US" sz="2200" dirty="0">
                <a:solidFill>
                  <a:schemeClr val="tx2"/>
                </a:solidFill>
              </a:rPr>
              <a:t> do </a:t>
            </a:r>
            <a:r>
              <a:rPr lang="en-US" sz="2200" dirty="0" err="1">
                <a:solidFill>
                  <a:schemeClr val="tx2"/>
                </a:solidFill>
              </a:rPr>
              <a:t>wyniku</a:t>
            </a:r>
            <a:r>
              <a:rPr lang="en-US" sz="2200" dirty="0">
                <a:solidFill>
                  <a:schemeClr val="tx2"/>
                </a:solidFill>
              </a:rPr>
              <a:t> (1,1) – </a:t>
            </a:r>
            <a:r>
              <a:rPr lang="en-US" sz="2200" dirty="0" err="1">
                <a:solidFill>
                  <a:schemeClr val="tx2"/>
                </a:solidFill>
              </a:rPr>
              <a:t>Żadna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ze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stron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nie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dominuje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nad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drugą</a:t>
            </a:r>
            <a:r>
              <a:rPr lang="en-US" sz="2200" dirty="0">
                <a:solidFill>
                  <a:schemeClr val="tx2"/>
                </a:solidFill>
              </a:rPr>
              <a:t>, </a:t>
            </a:r>
            <a:r>
              <a:rPr lang="en-US" sz="2200" dirty="0" err="1">
                <a:solidFill>
                  <a:schemeClr val="tx2"/>
                </a:solidFill>
              </a:rPr>
              <a:t>nie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zagrażając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sobie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nawzajem</a:t>
            </a:r>
            <a:endParaRPr lang="en-US" sz="2200" dirty="0">
              <a:solidFill>
                <a:schemeClr val="tx2"/>
              </a:solidFill>
            </a:endParaRPr>
          </a:p>
          <a:p>
            <a:pPr marL="285750" indent="-28575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</a:pPr>
            <a:r>
              <a:rPr lang="en-US" sz="2200" dirty="0">
                <a:solidFill>
                  <a:schemeClr val="tx2"/>
                </a:solidFill>
              </a:rPr>
              <a:t>(A, B) </a:t>
            </a:r>
            <a:r>
              <a:rPr lang="en-US" sz="2200" dirty="0" err="1">
                <a:solidFill>
                  <a:schemeClr val="tx2"/>
                </a:solidFill>
              </a:rPr>
              <a:t>prowadzącą</a:t>
            </a:r>
            <a:r>
              <a:rPr lang="en-US" sz="2200" dirty="0">
                <a:solidFill>
                  <a:schemeClr val="tx2"/>
                </a:solidFill>
              </a:rPr>
              <a:t> do </a:t>
            </a:r>
            <a:r>
              <a:rPr lang="en-US" sz="2200" dirty="0" err="1">
                <a:solidFill>
                  <a:schemeClr val="tx2"/>
                </a:solidFill>
              </a:rPr>
              <a:t>wyniku</a:t>
            </a:r>
            <a:r>
              <a:rPr lang="en-US" sz="2200" dirty="0">
                <a:solidFill>
                  <a:schemeClr val="tx2"/>
                </a:solidFill>
              </a:rPr>
              <a:t> (0,2) – </a:t>
            </a:r>
            <a:r>
              <a:rPr lang="en-US" sz="2200" dirty="0" err="1">
                <a:solidFill>
                  <a:schemeClr val="tx2"/>
                </a:solidFill>
              </a:rPr>
              <a:t>Przewagę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zdobywa</a:t>
            </a:r>
            <a:r>
              <a:rPr lang="en-US" sz="2200" dirty="0">
                <a:solidFill>
                  <a:schemeClr val="tx2"/>
                </a:solidFill>
              </a:rPr>
              <a:t> ZSRR</a:t>
            </a:r>
          </a:p>
          <a:p>
            <a:pPr marL="285750" indent="-28575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</a:pPr>
            <a:r>
              <a:rPr lang="en-US" sz="2200" dirty="0">
                <a:solidFill>
                  <a:schemeClr val="tx2"/>
                </a:solidFill>
              </a:rPr>
              <a:t>(B, A) </a:t>
            </a:r>
            <a:r>
              <a:rPr lang="en-US" sz="2200" dirty="0" err="1">
                <a:solidFill>
                  <a:schemeClr val="tx2"/>
                </a:solidFill>
              </a:rPr>
              <a:t>prowadzącą</a:t>
            </a:r>
            <a:r>
              <a:rPr lang="en-US" sz="2200" dirty="0">
                <a:solidFill>
                  <a:schemeClr val="tx2"/>
                </a:solidFill>
              </a:rPr>
              <a:t> do </a:t>
            </a:r>
            <a:r>
              <a:rPr lang="en-US" sz="2200" dirty="0" err="1">
                <a:solidFill>
                  <a:schemeClr val="tx2"/>
                </a:solidFill>
              </a:rPr>
              <a:t>wyniku</a:t>
            </a:r>
            <a:r>
              <a:rPr lang="en-US" sz="2200" dirty="0">
                <a:solidFill>
                  <a:schemeClr val="tx2"/>
                </a:solidFill>
              </a:rPr>
              <a:t> (2,0) – </a:t>
            </a:r>
            <a:r>
              <a:rPr lang="en-US" sz="2200" dirty="0" err="1">
                <a:solidFill>
                  <a:schemeClr val="tx2"/>
                </a:solidFill>
              </a:rPr>
              <a:t>Przewagę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zdobywa</a:t>
            </a:r>
            <a:r>
              <a:rPr lang="en-US" sz="2200" dirty="0">
                <a:solidFill>
                  <a:schemeClr val="tx2"/>
                </a:solidFill>
              </a:rPr>
              <a:t> USA</a:t>
            </a:r>
          </a:p>
          <a:p>
            <a:pPr marL="285750" indent="-28575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</a:pPr>
            <a:r>
              <a:rPr lang="en-US" sz="2200" dirty="0">
                <a:solidFill>
                  <a:schemeClr val="tx2"/>
                </a:solidFill>
              </a:rPr>
              <a:t>(B,B) </a:t>
            </a:r>
            <a:r>
              <a:rPr lang="en-US" sz="2200" dirty="0" err="1">
                <a:solidFill>
                  <a:schemeClr val="tx2"/>
                </a:solidFill>
              </a:rPr>
              <a:t>prowadzącą</a:t>
            </a:r>
            <a:r>
              <a:rPr lang="en-US" sz="2200" dirty="0">
                <a:solidFill>
                  <a:schemeClr val="tx2"/>
                </a:solidFill>
              </a:rPr>
              <a:t> do </a:t>
            </a:r>
            <a:r>
              <a:rPr lang="en-US" sz="2200" dirty="0" err="1">
                <a:solidFill>
                  <a:schemeClr val="tx2"/>
                </a:solidFill>
              </a:rPr>
              <a:t>wyniku</a:t>
            </a:r>
            <a:r>
              <a:rPr lang="en-US" sz="2200" dirty="0">
                <a:solidFill>
                  <a:schemeClr val="tx2"/>
                </a:solidFill>
              </a:rPr>
              <a:t> (-1,-1) – </a:t>
            </a:r>
            <a:r>
              <a:rPr lang="en-US" sz="2200" dirty="0" err="1">
                <a:solidFill>
                  <a:schemeClr val="tx2"/>
                </a:solidFill>
              </a:rPr>
              <a:t>Doprowadza</a:t>
            </a:r>
            <a:r>
              <a:rPr lang="en-US" sz="2200" dirty="0">
                <a:solidFill>
                  <a:schemeClr val="tx2"/>
                </a:solidFill>
              </a:rPr>
              <a:t> do </a:t>
            </a:r>
            <a:r>
              <a:rPr lang="en-US" sz="2200" dirty="0" err="1">
                <a:solidFill>
                  <a:schemeClr val="tx2"/>
                </a:solidFill>
              </a:rPr>
              <a:t>eskalacji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konfliktu</a:t>
            </a:r>
            <a:r>
              <a:rPr lang="en-US" sz="2200" dirty="0">
                <a:solidFill>
                  <a:schemeClr val="tx2"/>
                </a:solidFill>
              </a:rPr>
              <a:t>, </a:t>
            </a:r>
            <a:r>
              <a:rPr lang="en-US" sz="2200" dirty="0" err="1">
                <a:solidFill>
                  <a:schemeClr val="tx2"/>
                </a:solidFill>
              </a:rPr>
              <a:t>wskutek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czego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dochodzi</a:t>
            </a:r>
            <a:r>
              <a:rPr lang="en-US" sz="2200" dirty="0">
                <a:solidFill>
                  <a:schemeClr val="tx2"/>
                </a:solidFill>
              </a:rPr>
              <a:t> do </a:t>
            </a:r>
            <a:r>
              <a:rPr lang="en-US" sz="2200" dirty="0" err="1">
                <a:solidFill>
                  <a:schemeClr val="tx2"/>
                </a:solidFill>
              </a:rPr>
              <a:t>zniszczenia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obu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err="1">
                <a:solidFill>
                  <a:schemeClr val="tx2"/>
                </a:solidFill>
              </a:rPr>
              <a:t>państw</a:t>
            </a:r>
            <a:endParaRPr lang="en-US" sz="2200" dirty="0">
              <a:solidFill>
                <a:schemeClr val="tx2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</a:pP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829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660A3D-94D7-4E5D-AE77-F2DEE49DF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44EB985-DC5C-4DAC-9D62-8DC7D0F25A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CB64ED-B050-4F57-8188-F23326008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BF5D0F4-EA4E-47A5-87BE-9ABB1AF66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34BFB7C5-23B6-4047-BF5E-F9EEBB437C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BC3CD9F-A361-4496-A6E0-24338B2A69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1191" y="457201"/>
            <a:ext cx="1106164" cy="585973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37DA931-62D6-4B32-9103-84C0960AEA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4420" y="457200"/>
            <a:ext cx="6248454" cy="585973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12DAB94B-CD1B-4137-B98B-8F3E30401BEB}"/>
              </a:ext>
            </a:extLst>
          </p:cNvPr>
          <p:cNvSpPr txBox="1"/>
          <p:nvPr/>
        </p:nvSpPr>
        <p:spPr>
          <a:xfrm>
            <a:off x="2156346" y="849745"/>
            <a:ext cx="5526993" cy="4745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6000" cap="all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Dziękuję za uwagę!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695E140-9B6E-43E9-B17E-CDFE3FCA8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872" y="453642"/>
            <a:ext cx="3615595" cy="5863293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44277508"/>
      </p:ext>
    </p:extLst>
  </p:cSld>
  <p:clrMapOvr>
    <a:masterClrMapping/>
  </p:clrMapOvr>
</p:sld>
</file>

<file path=ppt/theme/theme1.xml><?xml version="1.0" encoding="utf-8"?>
<a:theme xmlns:a="http://schemas.openxmlformats.org/drawingml/2006/main" name="Dyw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289</Words>
  <Application>Microsoft Office PowerPoint</Application>
  <PresentationFormat>Panoramiczny</PresentationFormat>
  <Paragraphs>15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0" baseType="lpstr">
      <vt:lpstr>Gill Sans MT</vt:lpstr>
      <vt:lpstr>Wingdings 2</vt:lpstr>
      <vt:lpstr>Dywidenda</vt:lpstr>
      <vt:lpstr>Gra w „Tchórza”</vt:lpstr>
      <vt:lpstr>Gra w Cykora/ Tchórza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 w „Tchórza”</dc:title>
  <dc:creator>Karolina Wołczuk</dc:creator>
  <cp:lastModifiedBy>Karolina Wołczuk</cp:lastModifiedBy>
  <cp:revision>1</cp:revision>
  <dcterms:created xsi:type="dcterms:W3CDTF">2021-01-18T01:01:58Z</dcterms:created>
  <dcterms:modified xsi:type="dcterms:W3CDTF">2021-01-18T01:02:53Z</dcterms:modified>
</cp:coreProperties>
</file>