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C7B2B9-248B-46CB-8D67-70E828B00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Gra w „Tchórza”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B5ACF9C-3710-4635-B3AE-BD5BC047A1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Karolina Wołczuk, Kryminologia stosowana</a:t>
            </a:r>
          </a:p>
        </p:txBody>
      </p:sp>
    </p:spTree>
    <p:extLst>
      <p:ext uri="{BB962C8B-B14F-4D97-AF65-F5344CB8AC3E}">
        <p14:creationId xmlns:p14="http://schemas.microsoft.com/office/powerpoint/2010/main" val="331909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6EF40D-5D8F-4CDF-88D7-C1736933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pl-PL" dirty="0"/>
              <a:t>Gra w Cykora/ Tchórza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E22090-20B0-4E64-847E-6DE402F70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ciemny&#10;&#10;Opis wygenerowany automatycznie">
            <a:extLst>
              <a:ext uri="{FF2B5EF4-FFF2-40B4-BE49-F238E27FC236}">
                <a16:creationId xmlns:a16="http://schemas.microsoft.com/office/drawing/2014/main" id="{8B23BB3D-CFC5-4569-B359-C27328A9F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3359372"/>
            <a:ext cx="3305175" cy="1652587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E15A58-0BF0-4FD9-97A8-19A6FD67B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5" y="2180496"/>
            <a:ext cx="7105481" cy="40456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Rodzaj gry niekooperacyjnej, w której najwięcej można zyskać lub stracić wybierając metodę konfrontacyjną. Strategia pokojowa zaś chroni przed największą stratą, ale nie przynosi żadnych korzyści. </a:t>
            </a:r>
          </a:p>
        </p:txBody>
      </p:sp>
    </p:spTree>
    <p:extLst>
      <p:ext uri="{BB962C8B-B14F-4D97-AF65-F5344CB8AC3E}">
        <p14:creationId xmlns:p14="http://schemas.microsoft.com/office/powerpoint/2010/main" val="276660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2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34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38">
            <a:extLst>
              <a:ext uri="{FF2B5EF4-FFF2-40B4-BE49-F238E27FC236}">
                <a16:creationId xmlns:a16="http://schemas.microsoft.com/office/drawing/2014/main" id="{A8D10092-A860-4EFB-963F-A14DA3648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E15E636-2C9E-42CB-B482-436AA81BF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 descr="Obraz zawierający tekst, urządzenie, wskaźnik&#10;&#10;Opis wygenerowany automatycznie">
            <a:extLst>
              <a:ext uri="{FF2B5EF4-FFF2-40B4-BE49-F238E27FC236}">
                <a16:creationId xmlns:a16="http://schemas.microsoft.com/office/drawing/2014/main" id="{84EC06C1-EE07-4C63-9D01-8B3E5AA8D8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19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01D4AEDF-0CF9-4271-ABB7-3D3489BB4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5CA534D-375A-405E-B686-06B63E663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A2342F7-EF54-4210-9029-E977C9D57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99F9D15-FC3C-453B-B335-E40A9B512CB4}"/>
              </a:ext>
            </a:extLst>
          </p:cNvPr>
          <p:cNvSpPr txBox="1"/>
          <p:nvPr/>
        </p:nvSpPr>
        <p:spPr>
          <a:xfrm>
            <a:off x="581193" y="1166595"/>
            <a:ext cx="3415074" cy="4836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2400" dirty="0">
                <a:solidFill>
                  <a:schemeClr val="bg1"/>
                </a:solidFill>
              </a:rPr>
              <a:t>W </a:t>
            </a:r>
            <a:r>
              <a:rPr lang="en-US" sz="2400" dirty="0" err="1">
                <a:solidFill>
                  <a:schemeClr val="bg1"/>
                </a:solidFill>
              </a:rPr>
              <a:t>grze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tej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występują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trzy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równowagi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Nasha</a:t>
            </a:r>
            <a:r>
              <a:rPr lang="en-US" sz="2400" dirty="0">
                <a:solidFill>
                  <a:schemeClr val="bg1"/>
                </a:solidFill>
              </a:rPr>
              <a:t> – </a:t>
            </a:r>
            <a:r>
              <a:rPr lang="en-US" sz="2400" dirty="0" err="1">
                <a:solidFill>
                  <a:schemeClr val="bg1"/>
                </a:solidFill>
              </a:rPr>
              <a:t>dwie</a:t>
            </a:r>
            <a:r>
              <a:rPr lang="en-US" sz="2400" dirty="0">
                <a:solidFill>
                  <a:schemeClr val="bg1"/>
                </a:solidFill>
              </a:rPr>
              <a:t> w </a:t>
            </a:r>
            <a:r>
              <a:rPr lang="en-US" sz="2400" dirty="0" err="1">
                <a:solidFill>
                  <a:schemeClr val="bg1"/>
                </a:solidFill>
              </a:rPr>
              <a:t>strategiach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czystych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jedna</a:t>
            </a:r>
            <a:r>
              <a:rPr lang="en-US" sz="2400" dirty="0">
                <a:solidFill>
                  <a:schemeClr val="bg1"/>
                </a:solidFill>
              </a:rPr>
              <a:t> w </a:t>
            </a:r>
            <a:r>
              <a:rPr lang="en-US" sz="2400" dirty="0" err="1">
                <a:solidFill>
                  <a:schemeClr val="bg1"/>
                </a:solidFill>
              </a:rPr>
              <a:t>strategiach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mieszanych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  <a:r>
              <a:rPr lang="en-US" sz="2400" dirty="0" err="1">
                <a:solidFill>
                  <a:schemeClr val="bg1"/>
                </a:solidFill>
              </a:rPr>
              <a:t>Żaden</a:t>
            </a:r>
            <a:r>
              <a:rPr lang="en-US" sz="2400" dirty="0">
                <a:solidFill>
                  <a:schemeClr val="bg1"/>
                </a:solidFill>
              </a:rPr>
              <a:t> z </a:t>
            </a:r>
            <a:r>
              <a:rPr lang="en-US" sz="2400" dirty="0" err="1">
                <a:solidFill>
                  <a:schemeClr val="bg1"/>
                </a:solidFill>
              </a:rPr>
              <a:t>graczy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nie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posiada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strategii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dominującej</a:t>
            </a:r>
            <a:r>
              <a:rPr lang="en-US" sz="2400" dirty="0">
                <a:solidFill>
                  <a:schemeClr val="bg1"/>
                </a:solidFill>
              </a:rPr>
              <a:t> jak np. w </a:t>
            </a:r>
            <a:r>
              <a:rPr lang="en-US" sz="2400" dirty="0" err="1">
                <a:solidFill>
                  <a:schemeClr val="bg1"/>
                </a:solidFill>
              </a:rPr>
              <a:t>dylemacie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więźnia</a:t>
            </a:r>
            <a:r>
              <a:rPr lang="en-US" sz="2400" dirty="0">
                <a:solidFill>
                  <a:schemeClr val="bg1"/>
                </a:solidFill>
              </a:rPr>
              <a:t>. W </a:t>
            </a:r>
            <a:r>
              <a:rPr lang="en-US" sz="2400" dirty="0" err="1">
                <a:solidFill>
                  <a:schemeClr val="bg1"/>
                </a:solidFill>
              </a:rPr>
              <a:t>takim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wypadku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na</a:t>
            </a:r>
            <a:r>
              <a:rPr lang="en-US" sz="2400" dirty="0">
                <a:solidFill>
                  <a:schemeClr val="bg1"/>
                </a:solidFill>
              </a:rPr>
              <a:t> ich </a:t>
            </a:r>
            <a:r>
              <a:rPr lang="en-US" sz="2400" dirty="0" err="1">
                <a:solidFill>
                  <a:schemeClr val="bg1"/>
                </a:solidFill>
              </a:rPr>
              <a:t>wybory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wpływ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będą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miały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przewidywania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decyzji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przeciwnika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4318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26A64B-3BCB-44CC-892E-C791C324B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2FC67F9-BF2A-4DFE-A339-CE4ABB16F651}"/>
              </a:ext>
            </a:extLst>
          </p:cNvPr>
          <p:cNvSpPr txBox="1"/>
          <p:nvPr/>
        </p:nvSpPr>
        <p:spPr>
          <a:xfrm>
            <a:off x="601255" y="1111641"/>
            <a:ext cx="3409782" cy="4889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2200" dirty="0">
                <a:solidFill>
                  <a:schemeClr val="bg1"/>
                </a:solidFill>
              </a:rPr>
              <a:t>W </a:t>
            </a:r>
            <a:r>
              <a:rPr lang="en-US" sz="2200" dirty="0" err="1">
                <a:solidFill>
                  <a:schemeClr val="bg1"/>
                </a:solidFill>
              </a:rPr>
              <a:t>takim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przypadku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jeżeli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gracz</a:t>
            </a:r>
            <a:r>
              <a:rPr lang="en-US" sz="2200" dirty="0">
                <a:solidFill>
                  <a:schemeClr val="bg1"/>
                </a:solidFill>
              </a:rPr>
              <a:t> A </a:t>
            </a:r>
            <a:r>
              <a:rPr lang="en-US" sz="2200" dirty="0" err="1">
                <a:solidFill>
                  <a:schemeClr val="bg1"/>
                </a:solidFill>
              </a:rPr>
              <a:t>uzna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że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gracz</a:t>
            </a:r>
            <a:r>
              <a:rPr lang="en-US" sz="2200" dirty="0">
                <a:solidFill>
                  <a:schemeClr val="bg1"/>
                </a:solidFill>
              </a:rPr>
              <a:t> B za </a:t>
            </a:r>
            <a:r>
              <a:rPr lang="en-US" sz="2200" dirty="0" err="1">
                <a:solidFill>
                  <a:schemeClr val="bg1"/>
                </a:solidFill>
              </a:rPr>
              <a:t>wszelką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cenę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będzie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dążył</a:t>
            </a:r>
            <a:r>
              <a:rPr lang="en-US" sz="2200" dirty="0">
                <a:solidFill>
                  <a:schemeClr val="bg1"/>
                </a:solidFill>
              </a:rPr>
              <a:t> do </a:t>
            </a:r>
            <a:r>
              <a:rPr lang="en-US" sz="2200" dirty="0" err="1">
                <a:solidFill>
                  <a:schemeClr val="bg1"/>
                </a:solidFill>
              </a:rPr>
              <a:t>konfrontacji</a:t>
            </a:r>
            <a:r>
              <a:rPr lang="en-US" sz="2200" dirty="0">
                <a:solidFill>
                  <a:schemeClr val="bg1"/>
                </a:solidFill>
              </a:rPr>
              <a:t>, to </a:t>
            </a:r>
            <a:r>
              <a:rPr lang="en-US" sz="2200" dirty="0" err="1">
                <a:solidFill>
                  <a:schemeClr val="bg1"/>
                </a:solidFill>
              </a:rPr>
              <a:t>powinni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ustąpić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minimalizując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ewentualne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straty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odwrót</a:t>
            </a:r>
            <a:r>
              <a:rPr lang="en-US" sz="2200" dirty="0">
                <a:solidFill>
                  <a:schemeClr val="bg1"/>
                </a:solidFill>
              </a:rPr>
              <a:t> – </a:t>
            </a:r>
            <a:r>
              <a:rPr lang="en-US" sz="2200" dirty="0" err="1">
                <a:solidFill>
                  <a:schemeClr val="bg1"/>
                </a:solidFill>
              </a:rPr>
              <a:t>jeśli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dojdą</a:t>
            </a:r>
            <a:r>
              <a:rPr lang="en-US" sz="2200" dirty="0">
                <a:solidFill>
                  <a:schemeClr val="bg1"/>
                </a:solidFill>
              </a:rPr>
              <a:t> do </a:t>
            </a:r>
            <a:r>
              <a:rPr lang="en-US" sz="2200" dirty="0" err="1">
                <a:solidFill>
                  <a:schemeClr val="bg1"/>
                </a:solidFill>
              </a:rPr>
              <a:t>przekonania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że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dopuszcza</a:t>
            </a:r>
            <a:r>
              <a:rPr lang="en-US" sz="2200" dirty="0">
                <a:solidFill>
                  <a:schemeClr val="bg1"/>
                </a:solidFill>
              </a:rPr>
              <a:t> on </a:t>
            </a:r>
            <a:r>
              <a:rPr lang="en-US" sz="2200" dirty="0" err="1">
                <a:solidFill>
                  <a:schemeClr val="bg1"/>
                </a:solidFill>
              </a:rPr>
              <a:t>rozwiązanie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kooperacyjne</a:t>
            </a:r>
            <a:r>
              <a:rPr lang="en-US" sz="2200" dirty="0">
                <a:solidFill>
                  <a:schemeClr val="bg1"/>
                </a:solidFill>
              </a:rPr>
              <a:t>, to </a:t>
            </a:r>
            <a:r>
              <a:rPr lang="en-US" sz="2200" dirty="0" err="1">
                <a:solidFill>
                  <a:schemeClr val="bg1"/>
                </a:solidFill>
              </a:rPr>
              <a:t>powinni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zagrać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licząc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zgarnięcie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pełnej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puli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94FDE37-F8C1-4AD8-A258-040725B0C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261" y="1111641"/>
            <a:ext cx="6026340" cy="465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7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7660A3D-94D7-4E5D-AE77-F2DEE49DF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4EB985-DC5C-4DAC-9D62-8DC7D0F25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CB64ED-B050-4F57-8188-F2332600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5E99FA-492C-4C5E-9893-0F326B1B6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A40F1E1-BC12-47D9-B54E-030C9DDCB937}"/>
              </a:ext>
            </a:extLst>
          </p:cNvPr>
          <p:cNvSpPr txBox="1"/>
          <p:nvPr/>
        </p:nvSpPr>
        <p:spPr>
          <a:xfrm>
            <a:off x="581192" y="1507414"/>
            <a:ext cx="5120255" cy="3903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cap="all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Przykład zimnowojenny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0BCFDEF-ABAC-4BAA-89A6-B235F185A09A}"/>
              </a:ext>
            </a:extLst>
          </p:cNvPr>
          <p:cNvSpPr txBox="1"/>
          <p:nvPr/>
        </p:nvSpPr>
        <p:spPr>
          <a:xfrm>
            <a:off x="6400800" y="1507415"/>
            <a:ext cx="5210007" cy="3903331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2200" dirty="0">
                <a:solidFill>
                  <a:schemeClr val="tx2"/>
                </a:solidFill>
              </a:rPr>
              <a:t>Po II WŚ ZSRR </a:t>
            </a:r>
            <a:r>
              <a:rPr lang="en-US" sz="2200" dirty="0" err="1">
                <a:solidFill>
                  <a:schemeClr val="tx2"/>
                </a:solidFill>
              </a:rPr>
              <a:t>oraz</a:t>
            </a:r>
            <a:r>
              <a:rPr lang="en-US" sz="2200" dirty="0">
                <a:solidFill>
                  <a:schemeClr val="tx2"/>
                </a:solidFill>
              </a:rPr>
              <a:t> USA </a:t>
            </a:r>
            <a:r>
              <a:rPr lang="en-US" sz="2200" dirty="0" err="1">
                <a:solidFill>
                  <a:schemeClr val="tx2"/>
                </a:solidFill>
              </a:rPr>
              <a:t>walczyły</a:t>
            </a:r>
            <a:r>
              <a:rPr lang="en-US" sz="2200" dirty="0">
                <a:solidFill>
                  <a:schemeClr val="tx2"/>
                </a:solidFill>
              </a:rPr>
              <a:t> o </a:t>
            </a:r>
            <a:r>
              <a:rPr lang="en-US" sz="2200" dirty="0" err="1">
                <a:solidFill>
                  <a:schemeClr val="tx2"/>
                </a:solidFill>
              </a:rPr>
              <a:t>dominację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świecie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grożąc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wysłaniem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rakiet</a:t>
            </a:r>
            <a:r>
              <a:rPr lang="en-US" sz="2200" dirty="0">
                <a:solidFill>
                  <a:schemeClr val="tx2"/>
                </a:solidFill>
              </a:rPr>
              <a:t> w </a:t>
            </a:r>
            <a:r>
              <a:rPr lang="en-US" sz="2200" dirty="0" err="1">
                <a:solidFill>
                  <a:schemeClr val="tx2"/>
                </a:solidFill>
              </a:rPr>
              <a:t>stronę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drugiego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przeciwnika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pl-PL" sz="2200" dirty="0">
                <a:solidFill>
                  <a:schemeClr val="tx2"/>
                </a:solidFill>
              </a:rPr>
              <a:t> Aby wygrać, należy przekonać przeciwnika, że nie myśli się racjonalnie i jest się w stanie posunąć do ostateczności, co zmusi go do ustępstw.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820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A8D10092-A860-4EFB-963F-A14DA3648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8" name="Rectangle 16">
            <a:extLst>
              <a:ext uri="{FF2B5EF4-FFF2-40B4-BE49-F238E27FC236}">
                <a16:creationId xmlns:a16="http://schemas.microsoft.com/office/drawing/2014/main" id="{C5CB481D-E6B5-4DA2-9178-6DE77AB5C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18">
            <a:extLst>
              <a:ext uri="{FF2B5EF4-FFF2-40B4-BE49-F238E27FC236}">
                <a16:creationId xmlns:a16="http://schemas.microsoft.com/office/drawing/2014/main" id="{6277250E-AC94-4AE1-B264-401790964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EEC8A17-C370-4333-8546-E2AEDB9CE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69D8784-71D8-4FB0-887B-FB5192AFF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8FF2EEA-3DC8-41E5-8A32-96F598118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Obraz 3" descr="Obraz zawierający przyroda, zachód słońca&#10;&#10;Opis wygenerowany automatycznie">
            <a:extLst>
              <a:ext uri="{FF2B5EF4-FFF2-40B4-BE49-F238E27FC236}">
                <a16:creationId xmlns:a16="http://schemas.microsoft.com/office/drawing/2014/main" id="{382E7CB9-A36E-4517-BF7A-56913C88DF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59" r="34362" b="2"/>
          <a:stretch/>
        </p:blipFill>
        <p:spPr>
          <a:xfrm>
            <a:off x="448732" y="600075"/>
            <a:ext cx="3683001" cy="5775325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FAC88A51-6687-4ECB-9F0A-7B0583DA0DFB}"/>
              </a:ext>
            </a:extLst>
          </p:cNvPr>
          <p:cNvSpPr txBox="1"/>
          <p:nvPr/>
        </p:nvSpPr>
        <p:spPr>
          <a:xfrm>
            <a:off x="4382726" y="1463040"/>
            <a:ext cx="7225074" cy="4395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2200" dirty="0" err="1">
                <a:solidFill>
                  <a:schemeClr val="tx2"/>
                </a:solidFill>
              </a:rPr>
              <a:t>Zbiór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strategii</a:t>
            </a:r>
            <a:r>
              <a:rPr lang="en-US" sz="2200" dirty="0">
                <a:solidFill>
                  <a:schemeClr val="tx2"/>
                </a:solidFill>
              </a:rPr>
              <a:t>: A (</a:t>
            </a:r>
            <a:r>
              <a:rPr lang="en-US" sz="2200" dirty="0" err="1">
                <a:solidFill>
                  <a:schemeClr val="tx2"/>
                </a:solidFill>
              </a:rPr>
              <a:t>współpraca</a:t>
            </a:r>
            <a:r>
              <a:rPr lang="en-US" sz="2200" dirty="0">
                <a:solidFill>
                  <a:schemeClr val="tx2"/>
                </a:solidFill>
              </a:rPr>
              <a:t>); B (</a:t>
            </a:r>
            <a:r>
              <a:rPr lang="en-US" sz="2200" dirty="0" err="1">
                <a:solidFill>
                  <a:schemeClr val="tx2"/>
                </a:solidFill>
              </a:rPr>
              <a:t>konfrontacja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2200" dirty="0" err="1">
                <a:solidFill>
                  <a:schemeClr val="tx2"/>
                </a:solidFill>
              </a:rPr>
              <a:t>Kombinacje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strategii</a:t>
            </a:r>
            <a:r>
              <a:rPr lang="en-US" sz="2200" dirty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200" dirty="0">
                <a:solidFill>
                  <a:schemeClr val="tx2"/>
                </a:solidFill>
              </a:rPr>
              <a:t> (A,A) </a:t>
            </a:r>
            <a:r>
              <a:rPr lang="en-US" sz="2200" dirty="0" err="1">
                <a:solidFill>
                  <a:schemeClr val="tx2"/>
                </a:solidFill>
              </a:rPr>
              <a:t>prowadzącą</a:t>
            </a:r>
            <a:r>
              <a:rPr lang="en-US" sz="2200" dirty="0">
                <a:solidFill>
                  <a:schemeClr val="tx2"/>
                </a:solidFill>
              </a:rPr>
              <a:t> do </a:t>
            </a:r>
            <a:r>
              <a:rPr lang="en-US" sz="2200" dirty="0" err="1">
                <a:solidFill>
                  <a:schemeClr val="tx2"/>
                </a:solidFill>
              </a:rPr>
              <a:t>wyniku</a:t>
            </a:r>
            <a:r>
              <a:rPr lang="en-US" sz="2200" dirty="0">
                <a:solidFill>
                  <a:schemeClr val="tx2"/>
                </a:solidFill>
              </a:rPr>
              <a:t> (1,1) – </a:t>
            </a:r>
            <a:r>
              <a:rPr lang="en-US" sz="2200" dirty="0" err="1">
                <a:solidFill>
                  <a:schemeClr val="tx2"/>
                </a:solidFill>
              </a:rPr>
              <a:t>Żadna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ze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stron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nie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dominuje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nad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drugą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nie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zagrażając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sobie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nawzajem</a:t>
            </a:r>
            <a:endParaRPr lang="en-US" sz="2200" dirty="0">
              <a:solidFill>
                <a:schemeClr val="tx2"/>
              </a:solidFill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200" dirty="0">
                <a:solidFill>
                  <a:schemeClr val="tx2"/>
                </a:solidFill>
              </a:rPr>
              <a:t>(A, B) </a:t>
            </a:r>
            <a:r>
              <a:rPr lang="en-US" sz="2200" dirty="0" err="1">
                <a:solidFill>
                  <a:schemeClr val="tx2"/>
                </a:solidFill>
              </a:rPr>
              <a:t>prowadzącą</a:t>
            </a:r>
            <a:r>
              <a:rPr lang="en-US" sz="2200" dirty="0">
                <a:solidFill>
                  <a:schemeClr val="tx2"/>
                </a:solidFill>
              </a:rPr>
              <a:t> do </a:t>
            </a:r>
            <a:r>
              <a:rPr lang="en-US" sz="2200" dirty="0" err="1">
                <a:solidFill>
                  <a:schemeClr val="tx2"/>
                </a:solidFill>
              </a:rPr>
              <a:t>wyniku</a:t>
            </a:r>
            <a:r>
              <a:rPr lang="en-US" sz="2200" dirty="0">
                <a:solidFill>
                  <a:schemeClr val="tx2"/>
                </a:solidFill>
              </a:rPr>
              <a:t> (0,2) – </a:t>
            </a:r>
            <a:r>
              <a:rPr lang="en-US" sz="2200" dirty="0" err="1">
                <a:solidFill>
                  <a:schemeClr val="tx2"/>
                </a:solidFill>
              </a:rPr>
              <a:t>Przewagę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zdobywa</a:t>
            </a:r>
            <a:r>
              <a:rPr lang="en-US" sz="2200" dirty="0">
                <a:solidFill>
                  <a:schemeClr val="tx2"/>
                </a:solidFill>
              </a:rPr>
              <a:t> ZSRR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200" dirty="0">
                <a:solidFill>
                  <a:schemeClr val="tx2"/>
                </a:solidFill>
              </a:rPr>
              <a:t>(B, A) </a:t>
            </a:r>
            <a:r>
              <a:rPr lang="en-US" sz="2200" dirty="0" err="1">
                <a:solidFill>
                  <a:schemeClr val="tx2"/>
                </a:solidFill>
              </a:rPr>
              <a:t>prowadzącą</a:t>
            </a:r>
            <a:r>
              <a:rPr lang="en-US" sz="2200" dirty="0">
                <a:solidFill>
                  <a:schemeClr val="tx2"/>
                </a:solidFill>
              </a:rPr>
              <a:t> do </a:t>
            </a:r>
            <a:r>
              <a:rPr lang="en-US" sz="2200" dirty="0" err="1">
                <a:solidFill>
                  <a:schemeClr val="tx2"/>
                </a:solidFill>
              </a:rPr>
              <a:t>wyniku</a:t>
            </a:r>
            <a:r>
              <a:rPr lang="en-US" sz="2200" dirty="0">
                <a:solidFill>
                  <a:schemeClr val="tx2"/>
                </a:solidFill>
              </a:rPr>
              <a:t> (2,0) – </a:t>
            </a:r>
            <a:r>
              <a:rPr lang="en-US" sz="2200" dirty="0" err="1">
                <a:solidFill>
                  <a:schemeClr val="tx2"/>
                </a:solidFill>
              </a:rPr>
              <a:t>Przewagę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zdobywa</a:t>
            </a:r>
            <a:r>
              <a:rPr lang="en-US" sz="2200" dirty="0">
                <a:solidFill>
                  <a:schemeClr val="tx2"/>
                </a:solidFill>
              </a:rPr>
              <a:t> USA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200" dirty="0">
                <a:solidFill>
                  <a:schemeClr val="tx2"/>
                </a:solidFill>
              </a:rPr>
              <a:t>(B,B) </a:t>
            </a:r>
            <a:r>
              <a:rPr lang="en-US" sz="2200" dirty="0" err="1">
                <a:solidFill>
                  <a:schemeClr val="tx2"/>
                </a:solidFill>
              </a:rPr>
              <a:t>prowadzącą</a:t>
            </a:r>
            <a:r>
              <a:rPr lang="en-US" sz="2200" dirty="0">
                <a:solidFill>
                  <a:schemeClr val="tx2"/>
                </a:solidFill>
              </a:rPr>
              <a:t> do </a:t>
            </a:r>
            <a:r>
              <a:rPr lang="en-US" sz="2200" dirty="0" err="1">
                <a:solidFill>
                  <a:schemeClr val="tx2"/>
                </a:solidFill>
              </a:rPr>
              <a:t>wyniku</a:t>
            </a:r>
            <a:r>
              <a:rPr lang="en-US" sz="2200" dirty="0">
                <a:solidFill>
                  <a:schemeClr val="tx2"/>
                </a:solidFill>
              </a:rPr>
              <a:t> (-1,-1) – </a:t>
            </a:r>
            <a:r>
              <a:rPr lang="en-US" sz="2200" dirty="0" err="1">
                <a:solidFill>
                  <a:schemeClr val="tx2"/>
                </a:solidFill>
              </a:rPr>
              <a:t>Doprowadza</a:t>
            </a:r>
            <a:r>
              <a:rPr lang="en-US" sz="2200" dirty="0">
                <a:solidFill>
                  <a:schemeClr val="tx2"/>
                </a:solidFill>
              </a:rPr>
              <a:t> do </a:t>
            </a:r>
            <a:r>
              <a:rPr lang="en-US" sz="2200" dirty="0" err="1">
                <a:solidFill>
                  <a:schemeClr val="tx2"/>
                </a:solidFill>
              </a:rPr>
              <a:t>eskalacji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konfliktu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wskutek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czego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dochodzi</a:t>
            </a:r>
            <a:r>
              <a:rPr lang="en-US" sz="2200" dirty="0">
                <a:solidFill>
                  <a:schemeClr val="tx2"/>
                </a:solidFill>
              </a:rPr>
              <a:t> do </a:t>
            </a:r>
            <a:r>
              <a:rPr lang="en-US" sz="2200" dirty="0" err="1">
                <a:solidFill>
                  <a:schemeClr val="tx2"/>
                </a:solidFill>
              </a:rPr>
              <a:t>zniszczenia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obu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państw</a:t>
            </a:r>
            <a:endParaRPr lang="en-US" sz="2200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2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660A3D-94D7-4E5D-AE77-F2DEE49DF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4EB985-DC5C-4DAC-9D62-8DC7D0F25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CB64ED-B050-4F57-8188-F2332600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F5D0F4-EA4E-47A5-87BE-9ABB1AF66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4BFB7C5-23B6-4047-BF5E-F9EEBB437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C3CD9F-A361-4496-A6E0-24338B2A6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7DA931-62D6-4B32-9103-84C0960AE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20" y="457200"/>
            <a:ext cx="6248454" cy="58597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2DAB94B-CD1B-4137-B98B-8F3E30401BEB}"/>
              </a:ext>
            </a:extLst>
          </p:cNvPr>
          <p:cNvSpPr txBox="1"/>
          <p:nvPr/>
        </p:nvSpPr>
        <p:spPr>
          <a:xfrm>
            <a:off x="2156346" y="849745"/>
            <a:ext cx="5526993" cy="4745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6000" cap="all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Dziękuję za uwagę!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95E140-9B6E-43E9-B17E-CDFE3FCA8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453642"/>
            <a:ext cx="3615595" cy="586329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4277508"/>
      </p:ext>
    </p:extLst>
  </p:cSld>
  <p:clrMapOvr>
    <a:masterClrMapping/>
  </p:clrMapOvr>
</p:sld>
</file>

<file path=ppt/theme/theme1.xml><?xml version="1.0" encoding="utf-8"?>
<a:theme xmlns:a="http://schemas.openxmlformats.org/drawingml/2006/main" name="Dyw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Panoramiczny</PresentationFormat>
  <Paragraphs>15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Dywidenda</vt:lpstr>
      <vt:lpstr>Gra w „Tchórza”</vt:lpstr>
      <vt:lpstr>Gra w Cykora/ Tchórza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 w „Tchórza”</dc:title>
  <dc:creator>Karolina Wołczuk</dc:creator>
  <cp:lastModifiedBy>Karolina Wołczuk</cp:lastModifiedBy>
  <cp:revision>1</cp:revision>
  <dcterms:created xsi:type="dcterms:W3CDTF">2021-01-18T01:01:58Z</dcterms:created>
  <dcterms:modified xsi:type="dcterms:W3CDTF">2021-01-18T01:02:53Z</dcterms:modified>
</cp:coreProperties>
</file>