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prezentacji"/>
          <p:cNvSpPr txBox="1"/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pc="-348" sz="116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</a:defRPr>
            </a:lvl1pPr>
          </a:lstStyle>
          <a:p>
            <a:pPr/>
            <a:r>
              <a:t>Tytuł prezentacji</a:t>
            </a:r>
          </a:p>
        </p:txBody>
      </p:sp>
      <p:sp>
        <p:nvSpPr>
          <p:cNvPr id="12" name="Autor i data"/>
          <p:cNvSpPr txBox="1"/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35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Autor i data</a:t>
            </a:r>
          </a:p>
        </p:txBody>
      </p:sp>
      <p:sp>
        <p:nvSpPr>
          <p:cNvPr id="13" name="Treść - poziom 1…"/>
          <p:cNvSpPr txBox="1"/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pPr/>
            <a:r>
              <a:t>Podtytuł prezentacji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świadcze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reść - poziom 1…"/>
          <p:cNvSpPr txBox="1"/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pPr/>
            <a:r>
              <a:t>Oświadczenie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Ważny f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reść - poziom 1…"/>
          <p:cNvSpPr txBox="1"/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Informacje dotyczące faktu"/>
          <p:cNvSpPr txBox="1"/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Informacje dotyczące faktu</a:t>
            </a:r>
          </a:p>
        </p:txBody>
      </p:sp>
      <p:sp>
        <p:nvSpPr>
          <p:cNvPr id="108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y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Uznanie autorstwa"/>
          <p:cNvSpPr txBox="1"/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Uznanie autorstwa</a:t>
            </a:r>
          </a:p>
        </p:txBody>
      </p:sp>
      <p:sp>
        <p:nvSpPr>
          <p:cNvPr id="116" name="Treść - poziom 1…"/>
          <p:cNvSpPr txBox="1"/>
          <p:nvPr>
            <p:ph type="body" sz="half" idx="1" hasCustomPrompt="1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pPr/>
            <a:r>
              <a:t>„Cytat godny uwagi”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djęcie (3 sztuk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988149250_2145x1620.jpg"/>
          <p:cNvSpPr/>
          <p:nvPr>
            <p:ph type="pic" sz="half" idx="21"/>
          </p:nvPr>
        </p:nvSpPr>
        <p:spPr>
          <a:xfrm>
            <a:off x="12192000" y="4813300"/>
            <a:ext cx="12192000" cy="920794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1169517375_2880x1920.jpg"/>
          <p:cNvSpPr/>
          <p:nvPr>
            <p:ph type="pic" sz="half" idx="22"/>
          </p:nvPr>
        </p:nvSpPr>
        <p:spPr>
          <a:xfrm>
            <a:off x="12192000" y="-628650"/>
            <a:ext cx="12192000" cy="812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184386109_2439x1626.jpg"/>
          <p:cNvSpPr/>
          <p:nvPr>
            <p:ph type="pic" idx="23"/>
          </p:nvPr>
        </p:nvSpPr>
        <p:spPr>
          <a:xfrm>
            <a:off x="-4203700" y="0"/>
            <a:ext cx="20574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1169517375_2880x1920.jpg"/>
          <p:cNvSpPr/>
          <p:nvPr>
            <p:ph type="pic" idx="21"/>
          </p:nvPr>
        </p:nvSpPr>
        <p:spPr>
          <a:xfrm>
            <a:off x="0" y="-1270000"/>
            <a:ext cx="24384000" cy="16256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ytuł i 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169517375_2880x1920.jpg"/>
          <p:cNvSpPr/>
          <p:nvPr>
            <p:ph type="pic" idx="21"/>
          </p:nvPr>
        </p:nvSpPr>
        <p:spPr>
          <a:xfrm>
            <a:off x="0" y="-1270000"/>
            <a:ext cx="24384000" cy="16256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Autor i data"/>
          <p:cNvSpPr txBox="1"/>
          <p:nvPr>
            <p:ph type="body" sz="quarter" idx="22" hasCustomPrompt="1"/>
          </p:nvPr>
        </p:nvSpPr>
        <p:spPr>
          <a:xfrm>
            <a:off x="1270000" y="12166600"/>
            <a:ext cx="21844000" cy="694055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35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Autor i data</a:t>
            </a:r>
          </a:p>
        </p:txBody>
      </p:sp>
      <p:sp>
        <p:nvSpPr>
          <p:cNvPr id="23" name="Tytuł prezentacji"/>
          <p:cNvSpPr txBox="1"/>
          <p:nvPr>
            <p:ph type="title" hasCustomPrompt="1"/>
          </p:nvPr>
        </p:nvSpPr>
        <p:spPr>
          <a:xfrm>
            <a:off x="1270000" y="3289300"/>
            <a:ext cx="21844000" cy="3873500"/>
          </a:xfrm>
          <a:prstGeom prst="rect">
            <a:avLst/>
          </a:prstGeom>
        </p:spPr>
        <p:txBody>
          <a:bodyPr/>
          <a:lstStyle>
            <a:lvl1pPr defTabSz="2438400">
              <a:lnSpc>
                <a:spcPct val="90000"/>
              </a:lnSpc>
              <a:defRPr spc="-348" sz="11600">
                <a:solidFill>
                  <a:srgbClr val="FFFFFF"/>
                </a:solidFill>
              </a:defRPr>
            </a:lvl1pPr>
          </a:lstStyle>
          <a:p>
            <a:pPr/>
            <a:r>
              <a:t>Tytuł prezentacji</a:t>
            </a:r>
          </a:p>
        </p:txBody>
      </p:sp>
      <p:sp>
        <p:nvSpPr>
          <p:cNvPr id="24" name="Treść - poziom 1…"/>
          <p:cNvSpPr txBox="1"/>
          <p:nvPr>
            <p:ph type="body" sz="quarter" idx="1" hasCustomPrompt="1"/>
          </p:nvPr>
        </p:nvSpPr>
        <p:spPr>
          <a:xfrm>
            <a:off x="1270000" y="6985000"/>
            <a:ext cx="21844000" cy="25146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pPr/>
            <a:r>
              <a:t>Podtytuł prezentacji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ytuł i zdjęcie (zamienn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184386109_2439x1626.jpg"/>
          <p:cNvSpPr/>
          <p:nvPr>
            <p:ph type="pic" idx="21"/>
          </p:nvPr>
        </p:nvSpPr>
        <p:spPr>
          <a:xfrm>
            <a:off x="7962900" y="-25400"/>
            <a:ext cx="20650200" cy="13766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Tytuł slajdu"/>
          <p:cNvSpPr txBox="1"/>
          <p:nvPr>
            <p:ph type="title" hasCustomPrompt="1"/>
          </p:nvPr>
        </p:nvSpPr>
        <p:spPr>
          <a:xfrm>
            <a:off x="1270000" y="3885108"/>
            <a:ext cx="9652000" cy="3200203"/>
          </a:xfrm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pPr/>
            <a:r>
              <a:t>Tytuł slajdu</a:t>
            </a:r>
          </a:p>
        </p:txBody>
      </p:sp>
      <p:sp>
        <p:nvSpPr>
          <p:cNvPr id="34" name="Treść - poziom 1…"/>
          <p:cNvSpPr txBox="1"/>
          <p:nvPr>
            <p:ph type="body" sz="quarter" idx="1" hasCustomPrompt="1"/>
          </p:nvPr>
        </p:nvSpPr>
        <p:spPr>
          <a:xfrm>
            <a:off x="1270000" y="6845300"/>
            <a:ext cx="9652000" cy="56642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pPr/>
            <a:r>
              <a:t>Podtytuł slajdu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ytuł i 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ytuł slajdu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Tytuł slajdu</a:t>
            </a:r>
          </a:p>
        </p:txBody>
      </p:sp>
      <p:sp>
        <p:nvSpPr>
          <p:cNvPr id="43" name="Podtytuł slajdu"/>
          <p:cNvSpPr txBox="1"/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Podtytuł slajdu</a:t>
            </a:r>
          </a:p>
        </p:txBody>
      </p:sp>
      <p:sp>
        <p:nvSpPr>
          <p:cNvPr id="44" name="Treść - poziom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punktora na slajdzie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reść - poziom 1…"/>
          <p:cNvSpPr txBox="1"/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/>
          <a:p>
            <a:pPr/>
            <a:r>
              <a:t>Tekst punktora na slajdzie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ytuł i punktory ze zdjęc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988149250_2145x1620.jpg"/>
          <p:cNvSpPr/>
          <p:nvPr>
            <p:ph type="pic" idx="21"/>
          </p:nvPr>
        </p:nvSpPr>
        <p:spPr>
          <a:xfrm>
            <a:off x="10185400" y="0"/>
            <a:ext cx="18161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Tytuł slajdu"/>
          <p:cNvSpPr txBox="1"/>
          <p:nvPr>
            <p:ph type="title" hasCustomPrompt="1"/>
          </p:nvPr>
        </p:nvSpPr>
        <p:spPr>
          <a:xfrm>
            <a:off x="1270000" y="838200"/>
            <a:ext cx="9652000" cy="1549400"/>
          </a:xfrm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rgbClr val="5E03FF"/>
                    </a:gs>
                    <a:gs pos="100000">
                      <a:srgbClr val="FF00F7"/>
                    </a:gs>
                  </a:gsLst>
                  <a:lin ang="3960000" scaled="0"/>
                </a:gradFill>
              </a:defRPr>
            </a:lvl1pPr>
          </a:lstStyle>
          <a:p>
            <a:pPr/>
            <a:r>
              <a:t>Tytuł slajdu</a:t>
            </a:r>
          </a:p>
        </p:txBody>
      </p:sp>
      <p:sp>
        <p:nvSpPr>
          <p:cNvPr id="62" name="Treść - poziom 1…"/>
          <p:cNvSpPr txBox="1"/>
          <p:nvPr>
            <p:ph type="body" sz="half" idx="1" hasCustomPrompt="1"/>
          </p:nvPr>
        </p:nvSpPr>
        <p:spPr>
          <a:xfrm>
            <a:off x="1270000" y="4267200"/>
            <a:ext cx="9652000" cy="8432800"/>
          </a:xfrm>
          <a:prstGeom prst="rect">
            <a:avLst/>
          </a:prstGeom>
        </p:spPr>
        <p:txBody>
          <a:bodyPr/>
          <a:lstStyle/>
          <a:p>
            <a:pPr/>
            <a:r>
              <a:t>Tekst punktora na slajdzie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Podtytuł slajdu"/>
          <p:cNvSpPr txBox="1"/>
          <p:nvPr>
            <p:ph type="body" sz="quarter" idx="22" hasCustomPrompt="1"/>
          </p:nvPr>
        </p:nvSpPr>
        <p:spPr>
          <a:xfrm>
            <a:off x="1270000" y="2133600"/>
            <a:ext cx="9652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Podtytuł slajdu</a:t>
            </a:r>
          </a:p>
        </p:txBody>
      </p:sp>
      <p:sp>
        <p:nvSpPr>
          <p:cNvPr id="64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kc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ytuł sekcji"/>
          <p:cNvSpPr txBox="1"/>
          <p:nvPr>
            <p:ph type="title" hasCustomPrompt="1"/>
          </p:nvPr>
        </p:nvSpPr>
        <p:spPr>
          <a:xfrm>
            <a:off x="1270000" y="3289300"/>
            <a:ext cx="21844000" cy="38735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pc="-348" sz="116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pPr/>
            <a:r>
              <a:t>Tytuł sekcji</a:t>
            </a:r>
          </a:p>
        </p:txBody>
      </p:sp>
      <p:sp>
        <p:nvSpPr>
          <p:cNvPr id="72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ytuł slajdu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Tytuł slajdu</a:t>
            </a:r>
          </a:p>
        </p:txBody>
      </p:sp>
      <p:sp>
        <p:nvSpPr>
          <p:cNvPr id="80" name="Podtytuł slajdu"/>
          <p:cNvSpPr txBox="1"/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Podtytuł slajdu</a:t>
            </a:r>
          </a:p>
        </p:txBody>
      </p:sp>
      <p:sp>
        <p:nvSpPr>
          <p:cNvPr id="81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ytuł programu"/>
          <p:cNvSpPr txBox="1"/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/>
          <a:p>
            <a:pPr/>
            <a:r>
              <a:t>Tytuł programu</a:t>
            </a:r>
          </a:p>
        </p:txBody>
      </p:sp>
      <p:sp>
        <p:nvSpPr>
          <p:cNvPr id="89" name="Podtytuł programu"/>
          <p:cNvSpPr txBox="1"/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Podtytuł programu</a:t>
            </a:r>
          </a:p>
        </p:txBody>
      </p:sp>
      <p:sp>
        <p:nvSpPr>
          <p:cNvPr id="90" name="Treść - poziom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pc="-55" sz="5500"/>
            </a:lvl1pPr>
            <a:lvl2pPr marL="0" indent="457200" defTabSz="825500">
              <a:buClrTx/>
              <a:buSzTx/>
              <a:buNone/>
              <a:defRPr spc="-55" sz="5500"/>
            </a:lvl2pPr>
            <a:lvl3pPr marL="0" indent="914400" defTabSz="825500">
              <a:buClrTx/>
              <a:buSzTx/>
              <a:buNone/>
              <a:defRPr spc="-55" sz="5500"/>
            </a:lvl3pPr>
            <a:lvl4pPr marL="0" indent="1371600" defTabSz="825500">
              <a:buClrTx/>
              <a:buSzTx/>
              <a:buNone/>
              <a:defRPr spc="-55" sz="5500"/>
            </a:lvl4pPr>
            <a:lvl5pPr marL="0" indent="1828800" defTabSz="825500">
              <a:buClrTx/>
              <a:buSzTx/>
              <a:buNone/>
              <a:defRPr spc="-55" sz="5500"/>
            </a:lvl5pPr>
          </a:lstStyle>
          <a:p>
            <a:pPr/>
            <a:r>
              <a:t>Tematy programu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slajdu"/>
          <p:cNvSpPr txBox="1"/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/>
            <a:r>
              <a:t>Tytuł slajdu</a:t>
            </a:r>
          </a:p>
        </p:txBody>
      </p:sp>
      <p:sp>
        <p:nvSpPr>
          <p:cNvPr id="3" name="Treść - poziom 1…"/>
          <p:cNvSpPr txBox="1"/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Tekst punktora na slajdzie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Numer slajdu"/>
          <p:cNvSpPr txBox="1"/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1pPr>
      <a:lvl2pPr marL="0" marR="0" indent="4572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2pPr>
      <a:lvl3pPr marL="0" marR="0" indent="9144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3pPr>
      <a:lvl4pPr marL="0" marR="0" indent="13716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4pPr>
      <a:lvl5pPr marL="0" marR="0" indent="18288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5pPr>
      <a:lvl6pPr marL="0" marR="0" indent="22860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6pPr>
      <a:lvl7pPr marL="0" marR="0" indent="27432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7pPr>
      <a:lvl8pPr marL="0" marR="0" indent="32004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8pPr>
      <a:lvl9pPr marL="0" marR="0" indent="36576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Graphik Semi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slideplayer.pl/slide/2591473/" TargetMode="External"/><Relationship Id="rId3" Type="http://schemas.openxmlformats.org/officeDocument/2006/relationships/hyperlink" Target="https://eszkola.pl/matematyka/john-forbes-nash-4858.html" TargetMode="External"/><Relationship Id="rId4" Type="http://schemas.openxmlformats.org/officeDocument/2006/relationships/hyperlink" Target="https://bigosmatematyczny.pl/teoria-gier-czy-mozna-przewidziec-przyszlosc/dylemat-wieznia/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3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5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Elementy teorii gier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Elementy teorii gier</a:t>
            </a:r>
          </a:p>
        </p:txBody>
      </p:sp>
      <p:sp>
        <p:nvSpPr>
          <p:cNvPr id="152" name="Autor: Michał Głoziński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Autor: Michał Głoziński</a:t>
            </a:r>
          </a:p>
        </p:txBody>
      </p:sp>
      <p:sp>
        <p:nvSpPr>
          <p:cNvPr id="153" name="Kryminologia stosowana 2020/2021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Kryminologia stosowana 2020/2021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Bibliografia :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Bibliografia :</a:t>
            </a:r>
          </a:p>
        </p:txBody>
      </p:sp>
      <p:sp>
        <p:nvSpPr>
          <p:cNvPr id="185" name="Podtytuł slajdu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 </a:t>
            </a:r>
          </a:p>
        </p:txBody>
      </p:sp>
      <p:sp>
        <p:nvSpPr>
          <p:cNvPr id="186" name="https://slideplayer.pl/slide/2591473/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rPr u="sng">
                <a:hlinkClick r:id="rId2" invalidUrl="" action="" tgtFrame="" tooltip="" history="1" highlightClick="0" endSnd="0"/>
              </a:rPr>
              <a:t>https://slideplayer.pl/slide/2591473/</a:t>
            </a:r>
          </a:p>
          <a:p>
            <a:pPr/>
            <a:r>
              <a:rPr u="sng">
                <a:hlinkClick r:id="rId3" invalidUrl="" action="" tgtFrame="" tooltip="" history="1" highlightClick="0" endSnd="0"/>
              </a:rPr>
              <a:t>https://eszkola.pl/matematyka/john-forbes-nash-4858.html</a:t>
            </a:r>
          </a:p>
          <a:p>
            <a:pPr/>
            <a:r>
              <a:rPr u="sng">
                <a:hlinkClick r:id="rId4" invalidUrl="" action="" tgtFrame="" tooltip="" history="1" highlightClick="0" endSnd="0"/>
              </a:rPr>
              <a:t>https://bigosmatematyczny.pl/teoria-gier-czy-mozna-przewidziec-przyszlosc/dylemat-wieznia/</a:t>
            </a:r>
          </a:p>
          <a:p>
            <a:pPr/>
            <a:r>
              <a:t>http://web.sgh.waw.pl/~mproch/Z_ekonomia_menedzerska/em_1.pdf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zym jest teoria gier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Czym jest teoria gier?</a:t>
            </a:r>
          </a:p>
        </p:txBody>
      </p:sp>
      <p:sp>
        <p:nvSpPr>
          <p:cNvPr id="156" name="Podtytuł slajdu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 </a:t>
            </a:r>
          </a:p>
        </p:txBody>
      </p:sp>
      <p:sp>
        <p:nvSpPr>
          <p:cNvPr id="157" name="Teoria gier jest nauką zajmującą się sytuacjami, które mogą przydarzyć się podmiotom - graczom. W tej dziedzinie zajmujemy się odnajdywaniem strategii, których gracze mogą użyć w grach. Mogą być one korzystne lub nie korzystne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Teoria gier jest nauką zajmującą się sytuacjami, które mogą przydarzyć się podmiotom - graczom. W tej dziedzinie zajmujemy się odnajdywaniem strategii, których gracze mogą użyć w grach. Mogą być one korzystne lub nie korzystne.</a:t>
            </a:r>
          </a:p>
        </p:txBody>
      </p:sp>
      <p:pic>
        <p:nvPicPr>
          <p:cNvPr id="158" name="depositphotos_2398549-stock-illustration-playing-cards.jpg" descr="depositphotos_2398549-stock-illustration-playing-cards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779505" y="7969303"/>
            <a:ext cx="4824990" cy="48249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Elementy gr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Elementy gry</a:t>
            </a:r>
          </a:p>
        </p:txBody>
      </p:sp>
      <p:sp>
        <p:nvSpPr>
          <p:cNvPr id="161" name="Podtytuł slajdu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 </a:t>
            </a:r>
          </a:p>
        </p:txBody>
      </p:sp>
      <p:sp>
        <p:nvSpPr>
          <p:cNvPr id="162" name="1. Gracze (co najmniej dwóch), mogą być nimi osoby, firmy, a nawet można prowadzić grę z naturą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1. Gracze (co najmniej dwóch), mogą być nimi osoby, firmy, a nawet można prowadzić grę z naturą</a:t>
            </a:r>
          </a:p>
          <a:p>
            <a:pPr/>
            <a:r>
              <a:t>2. Strategie - jest to opis, w którym gracz dowiaduje się w jakiej sytuacji się znajdzie jeśli wykona dany ruch</a:t>
            </a:r>
          </a:p>
          <a:p>
            <a:pPr/>
            <a:r>
              <a:t>3. Wypłaty (najczęściej pieniądze, rzeczy materialne)</a:t>
            </a:r>
          </a:p>
        </p:txBody>
      </p:sp>
      <p:pic>
        <p:nvPicPr>
          <p:cNvPr id="163" name="unnamed.jpg" descr="unnamed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304752" y="9761980"/>
            <a:ext cx="5774496" cy="345116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rzykład gr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Przykład gry</a:t>
            </a:r>
          </a:p>
        </p:txBody>
      </p:sp>
      <p:sp>
        <p:nvSpPr>
          <p:cNvPr id="166" name="Dylemat więźnia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Dylemat więźnia</a:t>
            </a:r>
          </a:p>
        </p:txBody>
      </p:sp>
      <p:sp>
        <p:nvSpPr>
          <p:cNvPr id="167" name="Jest to dwuosobowa gra o niezerowej sumie, w której dochodzi do kooperacji lub jej całkowitym braku. Graczami jest dwóch więźniów, którzy zostali złapani przez policję i umieszczeni w osobnych celach. Ze względu na brak dowodów nie można im udowodnić wi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Jest to dwuosobowa gra o niezerowej sumie, w której dochodzi do kooperacji lub jej całkowitym braku. Graczami jest dwóch więźniów, którzy zostali złapani przez policję i umieszczeni w osobnych celach. Ze względu na brak dowodów nie można im udowodnić winy. Policja daje każdemu z nich 2 możliwości: jeśli pierwszy osadzony przyzna się do popełnienia przestępstwa, a drugi zaprzeczy, to ten pierwszy będzie występował jako świadek przeciwko drugiemu i nie zostanie ukarany ,natomiast drugi dostanie 10 lat i vice versa. Jeśli obaj się przyznają to dostaną po 5 lat. Jeśli obaj zaprzeczą to dostaną tylko po roku więzienia za np. Ucieczkę przed policją samochodem.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DYLEMAT-WIEZNIA.jpg" descr="DYLEMAT-WIEZNIA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73928" y="-184799"/>
            <a:ext cx="14436144" cy="140855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trategie dominujące i zdominowan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Strategie dominujące i zdominowane</a:t>
            </a:r>
          </a:p>
        </p:txBody>
      </p:sp>
      <p:sp>
        <p:nvSpPr>
          <p:cNvPr id="172" name="Podtytuł slajdu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 </a:t>
            </a:r>
          </a:p>
        </p:txBody>
      </p:sp>
      <p:sp>
        <p:nvSpPr>
          <p:cNvPr id="173" name="Strategie dominujące to najbardziej optymalne ze wszystkich możliwych, niezależne od decyzji drugiego gracza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Strategie dominujące to najbardziej optymalne ze wszystkich możliwych, niezależne od decyzji drugiego gracza</a:t>
            </a:r>
          </a:p>
          <a:p>
            <a:pPr/>
            <a:r>
              <a:t>Strategie zdominowane strategie względem których są zawsze lepsze niezależnie od decyzji drugiego gracza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John_Forbes_Nash,_Jr._by_Peter_Badge.jpg" descr="John_Forbes_Nash,_Jr._by_Peter_Badge.jp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0" r="0" b="25394"/>
          <a:stretch>
            <a:fillRect/>
          </a:stretch>
        </p:blipFill>
        <p:spPr>
          <a:xfrm>
            <a:off x="12204700" y="0"/>
            <a:ext cx="12192000" cy="13716000"/>
          </a:xfrm>
          <a:prstGeom prst="rect">
            <a:avLst/>
          </a:prstGeom>
        </p:spPr>
      </p:pic>
      <p:sp>
        <p:nvSpPr>
          <p:cNvPr id="176" name="Równowaga Nash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Równowaga Nasha</a:t>
            </a:r>
          </a:p>
        </p:txBody>
      </p:sp>
      <p:sp>
        <p:nvSpPr>
          <p:cNvPr id="177" name="Są to pary strategii, które najlepiej odpowiadają sobie nawzajem ( decyzja gracza 1 jest równa decyzji gracza 2)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Są to pary strategii, które najlepiej odpowiadają sobie nawzajem ( decyzja gracza 1 jest równa decyzji gracza 2) </a:t>
            </a:r>
          </a:p>
        </p:txBody>
      </p:sp>
      <p:sp>
        <p:nvSpPr>
          <p:cNvPr id="178" name="Podtytuł slajdu"/>
          <p:cNvSpPr txBox="1"/>
          <p:nvPr>
            <p:ph type="body" idx="2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rzykład równowagi Nash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Przykład równowagi Nasha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Równowaga+Nasha+-+przykład.jpg" descr="Równowaga+Nasha+-+przykład.jp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12500" r="0" b="12500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