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69" r:id="rId9"/>
    <p:sldId id="262" r:id="rId10"/>
    <p:sldId id="263" r:id="rId11"/>
    <p:sldId id="268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Prostokąt zaokrąglony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E5FC6-F85A-47A2-B6F1-ED931F49E92B}" type="datetimeFigureOut">
              <a:rPr lang="pl-PL" smtClean="0"/>
              <a:t>19.01.2021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4DDB5BB-D56F-4CA3-AFF7-7B853339679C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E5FC6-F85A-47A2-B6F1-ED931F49E92B}" type="datetimeFigureOut">
              <a:rPr lang="pl-PL" smtClean="0"/>
              <a:t>19.01.2021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DB5BB-D56F-4CA3-AFF7-7B853339679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E5FC6-F85A-47A2-B6F1-ED931F49E92B}" type="datetimeFigureOut">
              <a:rPr lang="pl-PL" smtClean="0"/>
              <a:t>19.01.2021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DB5BB-D56F-4CA3-AFF7-7B853339679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E5FC6-F85A-47A2-B6F1-ED931F49E92B}" type="datetimeFigureOut">
              <a:rPr lang="pl-PL" smtClean="0"/>
              <a:t>19.01.2021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DB5BB-D56F-4CA3-AFF7-7B853339679C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Prostokąt zaokrąglony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E5FC6-F85A-47A2-B6F1-ED931F49E92B}" type="datetimeFigureOut">
              <a:rPr lang="pl-PL" smtClean="0"/>
              <a:t>19.01.2021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4DDB5BB-D56F-4CA3-AFF7-7B853339679C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E5FC6-F85A-47A2-B6F1-ED931F49E92B}" type="datetimeFigureOut">
              <a:rPr lang="pl-PL" smtClean="0"/>
              <a:t>19.01.2021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DB5BB-D56F-4CA3-AFF7-7B853339679C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E5FC6-F85A-47A2-B6F1-ED931F49E92B}" type="datetimeFigureOut">
              <a:rPr lang="pl-PL" smtClean="0"/>
              <a:t>19.01.2021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DB5BB-D56F-4CA3-AFF7-7B853339679C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E5FC6-F85A-47A2-B6F1-ED931F49E92B}" type="datetimeFigureOut">
              <a:rPr lang="pl-PL" smtClean="0"/>
              <a:t>19.01.2021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DB5BB-D56F-4CA3-AFF7-7B853339679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E5FC6-F85A-47A2-B6F1-ED931F49E92B}" type="datetimeFigureOut">
              <a:rPr lang="pl-PL" smtClean="0"/>
              <a:t>19.01.2021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DB5BB-D56F-4CA3-AFF7-7B853339679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Prostokąt zaokrąglony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E5FC6-F85A-47A2-B6F1-ED931F49E92B}" type="datetimeFigureOut">
              <a:rPr lang="pl-PL" smtClean="0"/>
              <a:t>19.01.2021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DB5BB-D56F-4CA3-AFF7-7B853339679C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E5FC6-F85A-47A2-B6F1-ED931F49E92B}" type="datetimeFigureOut">
              <a:rPr lang="pl-PL" smtClean="0"/>
              <a:t>19.01.2021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4DDB5BB-D56F-4CA3-AFF7-7B853339679C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Prostokąt zaokrąglony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D1E5FC6-F85A-47A2-B6F1-ED931F49E92B}" type="datetimeFigureOut">
              <a:rPr lang="pl-PL" smtClean="0"/>
              <a:t>19.01.2021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4DDB5BB-D56F-4CA3-AFF7-7B853339679C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076056" y="5445224"/>
            <a:ext cx="3772272" cy="1020688"/>
          </a:xfrm>
        </p:spPr>
        <p:txBody>
          <a:bodyPr/>
          <a:lstStyle/>
          <a:p>
            <a:r>
              <a:rPr lang="pl-PL" dirty="0" smtClean="0"/>
              <a:t>Weronika </a:t>
            </a:r>
            <a:r>
              <a:rPr lang="pl-PL" dirty="0" err="1" smtClean="0"/>
              <a:t>Nowosiak</a:t>
            </a:r>
            <a:endParaRPr lang="pl-PL" dirty="0" smtClean="0"/>
          </a:p>
          <a:p>
            <a:r>
              <a:rPr lang="pl-PL" dirty="0" smtClean="0"/>
              <a:t>Kryminologia Stosowana 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Model Ekonometryczny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934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180528" y="0"/>
            <a:ext cx="9144000" cy="864096"/>
          </a:xfrm>
        </p:spPr>
        <p:txBody>
          <a:bodyPr>
            <a:normAutofit/>
          </a:bodyPr>
          <a:lstStyle/>
          <a:p>
            <a:pPr algn="ctr"/>
            <a:r>
              <a:rPr lang="pl-PL" b="1" i="1" dirty="0" smtClean="0"/>
              <a:t>Podział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postaci analityczna funkcji modelu – liniowe i nieliniowe;</a:t>
            </a:r>
          </a:p>
          <a:p>
            <a:r>
              <a:rPr lang="pl-PL" dirty="0"/>
              <a:t>liczby funkcji modelu – jednofunkcyjne i wielofunkcyjne;</a:t>
            </a:r>
          </a:p>
          <a:p>
            <a:r>
              <a:rPr lang="pl-PL" dirty="0"/>
              <a:t>sposobu powiązania ze sobą zmiennych endogenicznych nieopóźnionych w czasie – modele proste, rekurencyjne oraz modele o równaniach łącznie współzależnych</a:t>
            </a:r>
          </a:p>
          <a:p>
            <a:r>
              <a:rPr lang="pl-PL" dirty="0"/>
              <a:t>roli czynnika czasu – dynamiczne i statyczne;</a:t>
            </a:r>
          </a:p>
          <a:p>
            <a:r>
              <a:rPr lang="pl-PL" dirty="0"/>
              <a:t>stopnia wiedzy o elemencie losowym – modele stochastyczne (gdzie te dzielą się dodatkowo na probabilistyczne, statystyczne i dynamiczne) i </a:t>
            </a:r>
            <a:r>
              <a:rPr lang="pl-PL" dirty="0" smtClean="0"/>
              <a:t>deterministyczne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70261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Barczak A., Biolik J. (1999) Podstawy ekonometrii, Biblioteka Instytutu Ekonomii i Zarządzania, Katowice, s. </a:t>
            </a:r>
            <a:r>
              <a:rPr lang="pl-PL" dirty="0" smtClean="0"/>
              <a:t>10-12 </a:t>
            </a:r>
          </a:p>
          <a:p>
            <a:r>
              <a:rPr lang="pl-PL" dirty="0"/>
              <a:t>Dziechciarz J.(red.) (2003) Ekonometria. Metody, przykłady, zadania., Wydawnictwo AE im. Oskara Langego we Wrocławiu</a:t>
            </a:r>
          </a:p>
        </p:txBody>
      </p:sp>
    </p:spTree>
    <p:extLst>
      <p:ext uri="{BB962C8B-B14F-4D97-AF65-F5344CB8AC3E}">
        <p14:creationId xmlns:p14="http://schemas.microsoft.com/office/powerpoint/2010/main" val="3838638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772400" cy="1143000"/>
          </a:xfrm>
        </p:spPr>
        <p:txBody>
          <a:bodyPr/>
          <a:lstStyle/>
          <a:p>
            <a:pPr algn="ctr"/>
            <a:r>
              <a:rPr lang="pl-PL" b="1" i="1" dirty="0" smtClean="0"/>
              <a:t>Co to jest model ekonometryczny?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899592" y="1772816"/>
            <a:ext cx="7772400" cy="4572000"/>
          </a:xfrm>
        </p:spPr>
        <p:txBody>
          <a:bodyPr>
            <a:normAutofit fontScale="92500"/>
          </a:bodyPr>
          <a:lstStyle/>
          <a:p>
            <a:r>
              <a:rPr lang="pl-PL" dirty="0"/>
              <a:t>Model ekonometryczny za pomocą równania (układu równań) pomaga wyjaśnić mechanizm zmian zachodzących w badanym obszarze. Opisuje powiązania między danymi wielkościami ekonomicznymi. Jest to formalny matematyczny zapis istniejących prawidłowości ekonomicznych. Zbudowanie modelu ekonometrycznego wymaga nie tylko dobrej znajomości teorii ekonomii oraz wiedzy matematyczno- ekonomicznej, lecz również znajomości praktyki ekonomicznej. Model ekonometryczny powinien posiadać nie tylko wartość poznawczą z punktu widzenia teorii ekonomii, ale również wartość praktyczną, czyli aby mógł służyć jako narzędzie wnioskowania w przyszłości.</a:t>
            </a:r>
          </a:p>
        </p:txBody>
      </p:sp>
    </p:spTree>
    <p:extLst>
      <p:ext uri="{BB962C8B-B14F-4D97-AF65-F5344CB8AC3E}">
        <p14:creationId xmlns:p14="http://schemas.microsoft.com/office/powerpoint/2010/main" val="3642403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0"/>
            <a:ext cx="7772400" cy="1143000"/>
          </a:xfrm>
        </p:spPr>
        <p:txBody>
          <a:bodyPr/>
          <a:lstStyle/>
          <a:p>
            <a:pPr algn="ctr"/>
            <a:r>
              <a:rPr lang="pl-PL" b="1" i="1" dirty="0" smtClean="0"/>
              <a:t>Specyfikacja 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221560"/>
          </a:xfrm>
        </p:spPr>
        <p:txBody>
          <a:bodyPr>
            <a:normAutofit fontScale="92500"/>
          </a:bodyPr>
          <a:lstStyle/>
          <a:p>
            <a:r>
              <a:rPr lang="pl-PL" dirty="0"/>
              <a:t>Specyfikacja modelu ekonometrycznego jest to sprecyzowanie zmiennych objaśnianych przez model oraz zmiennych objaśniających, podjęcie decyzji dotyczącej charakteru występujących w modelu zależności, więc </a:t>
            </a:r>
            <a:r>
              <a:rPr lang="pl-PL" dirty="0" smtClean="0"/>
              <a:t>określenie </a:t>
            </a:r>
            <a:r>
              <a:rPr lang="pl-PL" dirty="0"/>
              <a:t>nie tylko współzależności, lecz także analitycznej postaci równać modelu. Proces specyfikacji modelu ma zazwyczaj charakter normatywnego podejmowania decyzji co do jego właściwości, działania i zakresu, przy czym niektóre z tych decyzji mogą być wynikiem zastosowania pewnych sformalizowanych procedur. Specyfikacja modelu opiera się na informacjach a priori oraz informacjach statystycznych. Informacje a priori to</a:t>
            </a:r>
            <a:r>
              <a:rPr lang="pl-PL" dirty="0" smtClean="0"/>
              <a:t>:</a:t>
            </a:r>
          </a:p>
          <a:p>
            <a:pPr marL="0" indent="0">
              <a:buNone/>
            </a:pPr>
            <a:r>
              <a:rPr lang="pl-PL" sz="1900" dirty="0"/>
              <a:t>  </a:t>
            </a:r>
            <a:r>
              <a:rPr lang="pl-PL" sz="1900" dirty="0" smtClean="0"/>
              <a:t>          -istniejące </a:t>
            </a:r>
            <a:r>
              <a:rPr lang="pl-PL" sz="1900" dirty="0"/>
              <a:t>teorie ekonomiczne,</a:t>
            </a:r>
          </a:p>
          <a:p>
            <a:pPr marL="0" indent="0">
              <a:buNone/>
            </a:pPr>
            <a:r>
              <a:rPr lang="pl-PL" sz="1900" dirty="0" smtClean="0"/>
              <a:t>            -ogólne </a:t>
            </a:r>
            <a:r>
              <a:rPr lang="pl-PL" sz="1900" dirty="0"/>
              <a:t>znane zależności ekonomiczne typu rozrachunkowego lub bilansującego,</a:t>
            </a:r>
          </a:p>
          <a:p>
            <a:pPr marL="0" indent="0">
              <a:buNone/>
            </a:pPr>
            <a:r>
              <a:rPr lang="pl-PL" sz="1900" dirty="0" smtClean="0"/>
              <a:t>            -informacje </a:t>
            </a:r>
            <a:r>
              <a:rPr lang="pl-PL" sz="1900" dirty="0"/>
              <a:t>pochodzące z poprzednio prowadzących badań ekonometrycznych.</a:t>
            </a:r>
            <a:endParaRPr lang="pl-PL" sz="1900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8101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772400" cy="868958"/>
          </a:xfrm>
        </p:spPr>
        <p:txBody>
          <a:bodyPr/>
          <a:lstStyle/>
          <a:p>
            <a:r>
              <a:rPr lang="pl-PL" b="1" i="1" dirty="0" smtClean="0"/>
              <a:t>Etapy badania ekonometrycznego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Określenie celu budowy modelu, wybór zmiennej objaśnianej oraz potencjalnych zmiennych objaśniających.</a:t>
            </a:r>
          </a:p>
          <a:p>
            <a:r>
              <a:rPr lang="pl-PL" dirty="0"/>
              <a:t>Zebranie danych statystycznych.</a:t>
            </a:r>
          </a:p>
          <a:p>
            <a:r>
              <a:rPr lang="pl-PL" dirty="0"/>
              <a:t>Dobór zmiennych objaśniających – wybór tych, które mają istotny wpływ na zmienną objaśnianą.</a:t>
            </a:r>
          </a:p>
          <a:p>
            <a:r>
              <a:rPr lang="pl-PL" dirty="0"/>
              <a:t>Wybór postaci modelu.</a:t>
            </a:r>
          </a:p>
          <a:p>
            <a:r>
              <a:rPr lang="pl-PL" dirty="0"/>
              <a:t>Estymacja parametrów – zastąpienie parametrów równania konkretnymi wartościami liczbowymi (określonych na podstawie zebranych danych).</a:t>
            </a:r>
          </a:p>
          <a:p>
            <a:r>
              <a:rPr lang="pl-PL" dirty="0"/>
              <a:t>Weryfikacja modelu (ekonomiczna oraz statystyczna).</a:t>
            </a:r>
          </a:p>
          <a:p>
            <a:r>
              <a:rPr lang="pl-PL" dirty="0"/>
              <a:t>Zastosowanie modelu do celów prognostycznych lub analitycznych.</a:t>
            </a:r>
          </a:p>
        </p:txBody>
      </p:sp>
    </p:spTree>
    <p:extLst>
      <p:ext uri="{BB962C8B-B14F-4D97-AF65-F5344CB8AC3E}">
        <p14:creationId xmlns:p14="http://schemas.microsoft.com/office/powerpoint/2010/main" val="4140107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72400" cy="877824"/>
          </a:xfrm>
        </p:spPr>
        <p:txBody>
          <a:bodyPr/>
          <a:lstStyle/>
          <a:p>
            <a:pPr algn="ctr"/>
            <a:r>
              <a:rPr lang="pl-PL" b="1" i="1" dirty="0" smtClean="0"/>
              <a:t>Wybór zmiennych 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Wiedzy </a:t>
            </a:r>
            <a:r>
              <a:rPr lang="pl-PL" dirty="0"/>
              <a:t>(teoria ekonomii),</a:t>
            </a:r>
          </a:p>
          <a:p>
            <a:r>
              <a:rPr lang="pl-PL" dirty="0" smtClean="0"/>
              <a:t>Zebranych </a:t>
            </a:r>
            <a:r>
              <a:rPr lang="pl-PL" dirty="0"/>
              <a:t>danych statystycznych, doświadczeniu oraz intuicji,</a:t>
            </a:r>
          </a:p>
          <a:p>
            <a:r>
              <a:rPr lang="pl-PL" dirty="0" smtClean="0"/>
              <a:t>Metodach </a:t>
            </a:r>
            <a:r>
              <a:rPr lang="pl-PL" dirty="0"/>
              <a:t>statystycznych.</a:t>
            </a:r>
          </a:p>
        </p:txBody>
      </p:sp>
    </p:spTree>
    <p:extLst>
      <p:ext uri="{BB962C8B-B14F-4D97-AF65-F5344CB8AC3E}">
        <p14:creationId xmlns:p14="http://schemas.microsoft.com/office/powerpoint/2010/main" val="980074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1505930"/>
            <a:ext cx="8892480" cy="1470025"/>
          </a:xfrm>
        </p:spPr>
        <p:txBody>
          <a:bodyPr/>
          <a:lstStyle/>
          <a:p>
            <a:r>
              <a:rPr lang="pl-PL" dirty="0" smtClean="0"/>
              <a:t>Klasyfikacja modeli ekonometrycznych </a:t>
            </a:r>
            <a:endParaRPr lang="pl-PL" dirty="0"/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3509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-171400"/>
            <a:ext cx="7772400" cy="1143000"/>
          </a:xfrm>
        </p:spPr>
        <p:txBody>
          <a:bodyPr/>
          <a:lstStyle/>
          <a:p>
            <a:pPr algn="ctr"/>
            <a:r>
              <a:rPr lang="pl-PL" b="1" i="1" dirty="0" smtClean="0"/>
              <a:t>Kryteria klasyfikacji 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Liczba równań w modelu – wyróżnia się tutaj modele jednorównaniowe, a także modele ekonometryczne </a:t>
            </a:r>
            <a:r>
              <a:rPr lang="pl-PL" dirty="0" err="1"/>
              <a:t>wielorównaniowe</a:t>
            </a:r>
            <a:r>
              <a:rPr lang="pl-PL" dirty="0"/>
              <a:t>, gdzie każde równanie objaśnia jedną zmienną.</a:t>
            </a:r>
          </a:p>
          <a:p>
            <a:r>
              <a:rPr lang="pl-PL" dirty="0"/>
              <a:t>Postać analityczna funkcyjnych zależności – modele ekonometryczne dzielą się w oparciu o to kryterium na modele liniowe (każda zależność modelu jest zależnością liniową) i modele nieliniowe (gdzie występuje chociaż jedna zależność nieliniowa modelu).</a:t>
            </a:r>
          </a:p>
        </p:txBody>
      </p:sp>
    </p:spTree>
    <p:extLst>
      <p:ext uri="{BB962C8B-B14F-4D97-AF65-F5344CB8AC3E}">
        <p14:creationId xmlns:p14="http://schemas.microsoft.com/office/powerpoint/2010/main" val="2888912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914400" y="476672"/>
            <a:ext cx="7772400" cy="5543128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Rola czynnika czasu w równaniach – dzieli modele ekonometryczne na modele statyczne (które nie uwzględniają czynnika czasu), a także na modele dynamiczne (najpopularniejszym przykładem takiego modelu jest model autoregresyjny – polegający na tym że wśród zmiennych objaśniających występują tylko i wyłącznie zmienne objaśniane opóźnione w czasie).</a:t>
            </a:r>
          </a:p>
          <a:p>
            <a:r>
              <a:rPr lang="pl-PL" dirty="0"/>
              <a:t>Ogólne cechy poznawcze modelu – tutaj podział modeli ekonometrycznych jest następujący:</a:t>
            </a:r>
          </a:p>
          <a:p>
            <a:pPr marL="0" indent="0">
              <a:buNone/>
            </a:pPr>
            <a:r>
              <a:rPr lang="pl-PL" dirty="0" smtClean="0"/>
              <a:t>        modele </a:t>
            </a:r>
            <a:r>
              <a:rPr lang="pl-PL" dirty="0"/>
              <a:t>przyczynowo – opisowe, które ukazują związki </a:t>
            </a:r>
            <a:r>
              <a:rPr lang="pl-PL" dirty="0" smtClean="0"/>
              <a:t>przyczynowo- skutkowe  między </a:t>
            </a:r>
            <a:r>
              <a:rPr lang="pl-PL" dirty="0"/>
              <a:t>dwoma zmiennymi, objaśnianymi i objaśniającymi</a:t>
            </a:r>
          </a:p>
          <a:p>
            <a:pPr marL="0" indent="0">
              <a:buNone/>
            </a:pPr>
            <a:r>
              <a:rPr lang="pl-PL" dirty="0" smtClean="0"/>
              <a:t>        modele </a:t>
            </a:r>
            <a:r>
              <a:rPr lang="pl-PL" dirty="0"/>
              <a:t>symptomatyczne, gdzie zmienne objaśniające są zmiennymi skorelowanymi z odpowiednimi zmiennymi objaśnianymi, nie wyrażając źródeł zmienności zmiennych objaśnianych.</a:t>
            </a:r>
          </a:p>
        </p:txBody>
      </p:sp>
    </p:spTree>
    <p:extLst>
      <p:ext uri="{BB962C8B-B14F-4D97-AF65-F5344CB8AC3E}">
        <p14:creationId xmlns:p14="http://schemas.microsoft.com/office/powerpoint/2010/main" val="114596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Ostatnie kryterium dotyczy tylko i wyłącznie </a:t>
            </a:r>
            <a:r>
              <a:rPr lang="pl-PL" dirty="0" err="1"/>
              <a:t>wielorównaniowych</a:t>
            </a:r>
            <a:r>
              <a:rPr lang="pl-PL" dirty="0"/>
              <a:t> modeli ekonometrycznych i dzieli je ze względu na charakter powiązań między nieopóźnionymi zmiennymi endogenicznymi w tych modelach</a:t>
            </a:r>
            <a:r>
              <a:rPr lang="pl-PL" dirty="0" smtClean="0"/>
              <a:t>. Według </a:t>
            </a:r>
            <a:r>
              <a:rPr lang="pl-PL" dirty="0"/>
              <a:t>tego kryterium wyraża się trzy rodzaje modeli ekonometrycznych : proste, rekurencyjne, oraz modele o </a:t>
            </a:r>
            <a:r>
              <a:rPr lang="pl-PL" dirty="0" smtClean="0"/>
              <a:t>równaniach współzależnych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94068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pitał">
  <a:themeElements>
    <a:clrScheme name="Kapitał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Kapitał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pita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26</TotalTime>
  <Words>625</Words>
  <Application>Microsoft Office PowerPoint</Application>
  <PresentationFormat>Pokaz na ekranie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Kapitał</vt:lpstr>
      <vt:lpstr>Model Ekonometryczny</vt:lpstr>
      <vt:lpstr>Co to jest model ekonometryczny?</vt:lpstr>
      <vt:lpstr>Specyfikacja </vt:lpstr>
      <vt:lpstr>Etapy badania ekonometrycznego</vt:lpstr>
      <vt:lpstr>Wybór zmiennych </vt:lpstr>
      <vt:lpstr>Klasyfikacja modeli ekonometrycznych </vt:lpstr>
      <vt:lpstr>Kryteria klasyfikacji </vt:lpstr>
      <vt:lpstr>Prezentacja programu PowerPoint</vt:lpstr>
      <vt:lpstr>Prezentacja programu PowerPoint</vt:lpstr>
      <vt:lpstr>Podział</vt:lpstr>
      <vt:lpstr>Prezentacja programu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Ekonometryczny</dc:title>
  <dc:creator>wikto</dc:creator>
  <cp:lastModifiedBy>wikto</cp:lastModifiedBy>
  <cp:revision>3</cp:revision>
  <dcterms:created xsi:type="dcterms:W3CDTF">2021-01-19T09:00:19Z</dcterms:created>
  <dcterms:modified xsi:type="dcterms:W3CDTF">2021-01-19T09:27:07Z</dcterms:modified>
</cp:coreProperties>
</file>